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5" r:id="rId3"/>
    <p:sldId id="270" r:id="rId4"/>
    <p:sldId id="269" r:id="rId5"/>
    <p:sldId id="258" r:id="rId6"/>
    <p:sldId id="259" r:id="rId7"/>
    <p:sldId id="266" r:id="rId8"/>
    <p:sldId id="267" r:id="rId9"/>
    <p:sldId id="262" r:id="rId10"/>
    <p:sldId id="264" r:id="rId11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/>
    <p:restoredTop sz="94830"/>
  </p:normalViewPr>
  <p:slideViewPr>
    <p:cSldViewPr>
      <p:cViewPr varScale="1">
        <p:scale>
          <a:sx n="117" d="100"/>
          <a:sy n="117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7" d="100"/>
        <a:sy n="12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5DE8BC10-A3F7-4D2D-97BC-727F0F8AC973}" type="datetimeFigureOut">
              <a:rPr lang="en-US" smtClean="0"/>
              <a:pPr/>
              <a:t>8/13/25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EBF005D5-228B-42E8-8053-40F5F913A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8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6587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4189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74320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andace.Cain@pennmedicine.upenn.edu" TargetMode="External"/><Relationship Id="rId2" Type="http://schemas.openxmlformats.org/officeDocument/2006/relationships/hyperlink" Target="mailto:hnelson@pennmedicine.upenn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8077200" cy="1927225"/>
          </a:xfrm>
        </p:spPr>
        <p:txBody>
          <a:bodyPr/>
          <a:lstStyle/>
          <a:p>
            <a:r>
              <a:rPr lang="en-US" sz="4400" b="1" dirty="0">
                <a:latin typeface="Cambria" panose="02040503050406030204" pitchFamily="18" charset="0"/>
              </a:rPr>
              <a:t>Public Health Certificate Program (PHCP)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7889" y="3433765"/>
            <a:ext cx="6400800" cy="10620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Co-Directors:</a:t>
            </a:r>
          </a:p>
          <a:p>
            <a:r>
              <a:rPr lang="en-US" dirty="0"/>
              <a:t>Hillary CM Nelson, PhD MPH</a:t>
            </a:r>
          </a:p>
          <a:p>
            <a:r>
              <a:rPr lang="en-US" dirty="0"/>
              <a:t>Michael David, MD PhD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54EFD16-BC7F-E088-91B1-B109A1CBF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172358"/>
            <a:ext cx="3962400" cy="65379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71F4640-F1D1-D6C4-C43B-A5EB81CED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1" y="6211779"/>
            <a:ext cx="3732489" cy="57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5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22" y="46566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</a:rPr>
              <a:t>Contact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Hillary Nelson, PhD MPH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>
                <a:hlinkClick r:id="rId2"/>
              </a:rPr>
              <a:t>hnelson@pennmedicine.upenn.edu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Michael David, MD PhD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>
                <a:hlinkClick r:id="rId2"/>
              </a:rPr>
              <a:t>hnelson@pennmedicine.upenn.edu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Candance Cain (PHCP Coordinator)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 </a:t>
            </a:r>
            <a:r>
              <a:rPr lang="en-US" dirty="0">
                <a:hlinkClick r:id="rId3"/>
              </a:rPr>
              <a:t>Candace.Cain@pennmedicine.upenn.edu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/>
              <a:t>Website: https://</a:t>
            </a:r>
            <a:r>
              <a:rPr lang="en-US" dirty="0" err="1"/>
              <a:t>www.med.upenn.edu</a:t>
            </a:r>
            <a:r>
              <a:rPr lang="en-US" dirty="0"/>
              <a:t>/</a:t>
            </a:r>
            <a:r>
              <a:rPr lang="en-US" dirty="0" err="1"/>
              <a:t>phcp</a:t>
            </a:r>
            <a:r>
              <a:rPr lang="en-US" dirty="0"/>
              <a:t>/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2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15F7-8748-5E47-BBDB-2BC9DCF9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is public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EFE6-C8C3-9018-83F1-94C01CA44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Public health promotes and protects the health of </a:t>
            </a:r>
            <a:r>
              <a:rPr lang="en-US" sz="3600" dirty="0"/>
              <a:t>all people and their communities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This </a:t>
            </a:r>
            <a:r>
              <a:rPr lang="en-US" sz="3600" dirty="0"/>
              <a:t>science-based, evidence-backed field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strives to give everyone </a:t>
            </a:r>
            <a:r>
              <a:rPr lang="en-US" sz="3600" dirty="0"/>
              <a:t>a safe place to live, learn, work and play.”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r">
              <a:buNone/>
            </a:pPr>
            <a:endParaRPr lang="en-US" sz="1200" dirty="0"/>
          </a:p>
          <a:p>
            <a:pPr marL="0" indent="0" algn="r">
              <a:buNone/>
            </a:pPr>
            <a:r>
              <a:rPr lang="en-US" sz="1200" dirty="0"/>
              <a:t>https://</a:t>
            </a:r>
            <a:r>
              <a:rPr lang="en-US" sz="1200" dirty="0" err="1"/>
              <a:t>www.apha.org</a:t>
            </a:r>
            <a:r>
              <a:rPr lang="en-US" sz="1200" dirty="0"/>
              <a:t>/what-is-public-health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4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15F7-8748-5E47-BBDB-2BC9DCF9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Why add public health to a PhD?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EFE6-C8C3-9018-83F1-94C01CA44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NIH’s mission is to seek </a:t>
            </a:r>
            <a:r>
              <a:rPr lang="en-US" sz="3600" dirty="0"/>
              <a:t>fundamental knowledge about the nature and behavior of living systems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and the application of that knowledge to </a:t>
            </a:r>
            <a:r>
              <a:rPr lang="en-US" sz="3600" dirty="0"/>
              <a:t>enhance health, lengthen life, and reduce illness and disability.” 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r">
              <a:buNone/>
            </a:pPr>
            <a:r>
              <a:rPr lang="en-US" sz="1200" dirty="0"/>
              <a:t>https://</a:t>
            </a:r>
            <a:r>
              <a:rPr lang="en-US" sz="1200" dirty="0" err="1"/>
              <a:t>www.nih.gov</a:t>
            </a:r>
            <a:r>
              <a:rPr lang="en-US" sz="1200" dirty="0"/>
              <a:t>/about-</a:t>
            </a:r>
            <a:r>
              <a:rPr lang="en-US" sz="1200" dirty="0" err="1"/>
              <a:t>nih</a:t>
            </a:r>
            <a:r>
              <a:rPr lang="en-US" sz="1200" dirty="0"/>
              <a:t>/what-we-do/mission-goals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1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15F7-8748-5E47-BBDB-2BC9DCF9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How does PHCP enhance your PhD?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EFE6-C8C3-9018-83F1-94C01CA44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Better appreciate the community health implications of your research topic</a:t>
            </a:r>
          </a:p>
          <a:p>
            <a:r>
              <a:rPr lang="en-US" sz="2800" dirty="0"/>
              <a:t>Add an epidemiological perspective</a:t>
            </a:r>
          </a:p>
          <a:p>
            <a:r>
              <a:rPr lang="en-US" sz="2800" dirty="0"/>
              <a:t>Learn how to engage the community</a:t>
            </a:r>
          </a:p>
          <a:p>
            <a:r>
              <a:rPr lang="en-US" sz="2800" dirty="0"/>
              <a:t>Gain skills in policy and advocacy</a:t>
            </a:r>
          </a:p>
          <a:p>
            <a:r>
              <a:rPr lang="en-US" sz="2800" dirty="0"/>
              <a:t>Open up new career options</a:t>
            </a:r>
          </a:p>
          <a:p>
            <a:r>
              <a:rPr lang="en-US" sz="2800" dirty="0"/>
              <a:t>Expand your professional network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6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1682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</a:rPr>
              <a:t>What are the requirements?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82" y="2057400"/>
            <a:ext cx="7924800" cy="4495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/>
              <a:t>Formal coursework in public health 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en-US" sz="28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/>
              <a:t>                PHCP Seminar Series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800" dirty="0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/>
              <a:t> Public Health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0" t="8485" r="21428" b="20174"/>
          <a:stretch/>
        </p:blipFill>
        <p:spPr>
          <a:xfrm>
            <a:off x="990600" y="3474140"/>
            <a:ext cx="611578" cy="743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3"/>
          <a:stretch/>
        </p:blipFill>
        <p:spPr>
          <a:xfrm>
            <a:off x="424542" y="2057400"/>
            <a:ext cx="705499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8"/>
          <a:stretch/>
        </p:blipFill>
        <p:spPr>
          <a:xfrm>
            <a:off x="1602178" y="4865989"/>
            <a:ext cx="826594" cy="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0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90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PHCP Coursework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Four Courses:</a:t>
            </a:r>
          </a:p>
          <a:p>
            <a:r>
              <a:rPr lang="en-US" sz="2800" dirty="0"/>
              <a:t>Introduction to Epidemiology*</a:t>
            </a:r>
          </a:p>
          <a:p>
            <a:r>
              <a:rPr lang="en-US" sz="2800" dirty="0"/>
              <a:t>Three public health related courses (your choice!)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2E0495C-0612-8FD8-A550-16998DC22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85122"/>
            <a:ext cx="4267200" cy="2568078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C552E3CF-5908-E557-4D2C-B449D943B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45" y="38862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2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90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PHCP Seminar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38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ALL WELCOME!!!!</a:t>
            </a:r>
          </a:p>
          <a:p>
            <a:pPr marL="0" indent="0">
              <a:buNone/>
            </a:pPr>
            <a:r>
              <a:rPr lang="en-US" sz="2800" dirty="0"/>
              <a:t>Breakfast seminars on Tuesdays @ 8:30 am</a:t>
            </a:r>
          </a:p>
          <a:p>
            <a:pPr marL="0" indent="0">
              <a:buNone/>
            </a:pPr>
            <a:r>
              <a:rPr lang="en-US" sz="2800" dirty="0"/>
              <a:t>  - Speakers at Penn</a:t>
            </a:r>
          </a:p>
          <a:p>
            <a:pPr marL="0" indent="0">
              <a:buNone/>
            </a:pPr>
            <a:r>
              <a:rPr lang="en-US" sz="2800" dirty="0"/>
              <a:t>  - Outside speakers</a:t>
            </a:r>
          </a:p>
          <a:p>
            <a:pPr marL="0" indent="0">
              <a:buNone/>
            </a:pPr>
            <a:r>
              <a:rPr lang="en-US" sz="2800" dirty="0"/>
              <a:t>  - </a:t>
            </a:r>
            <a:r>
              <a:rPr lang="en-US" sz="2800" dirty="0" err="1"/>
              <a:t>PHCPers</a:t>
            </a:r>
            <a:r>
              <a:rPr lang="en-US" sz="2800" dirty="0"/>
              <a:t> (3</a:t>
            </a:r>
            <a:r>
              <a:rPr lang="en-US" sz="2800" baseline="30000" dirty="0"/>
              <a:t>rd</a:t>
            </a:r>
            <a:r>
              <a:rPr lang="en-US" sz="2800" dirty="0"/>
              <a:t> year and above)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 descr="A stack of pancakes&#10;&#10;Description automatically generated with medium confidence">
            <a:extLst>
              <a:ext uri="{FF2B5EF4-FFF2-40B4-BE49-F238E27FC236}">
                <a16:creationId xmlns:a16="http://schemas.microsoft.com/office/drawing/2014/main" id="{EE648F44-08FE-044A-B341-6594AB466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94" y="4419600"/>
            <a:ext cx="2438400" cy="2438400"/>
          </a:xfrm>
          <a:prstGeom prst="rect">
            <a:avLst/>
          </a:prstGeom>
        </p:spPr>
      </p:pic>
      <p:pic>
        <p:nvPicPr>
          <p:cNvPr id="7" name="Picture 6" descr="A picture containing indoor, decorated, containing, arranged&#10;&#10;Description automatically generated">
            <a:extLst>
              <a:ext uri="{FF2B5EF4-FFF2-40B4-BE49-F238E27FC236}">
                <a16:creationId xmlns:a16="http://schemas.microsoft.com/office/drawing/2014/main" id="{6774FFC6-6214-FC4B-AC54-8482A5ADC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4368800"/>
            <a:ext cx="2620061" cy="21336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A031632-8AE6-3A4E-A22E-24E695CCD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4781550"/>
            <a:ext cx="18542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2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5869C6-D31B-A3B6-CAD3-E6C5CB505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0" y="2286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Public health projects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3C8297-8CB7-7529-34A3-06AAED852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Similar in scope to an “independent study”, though done over several semesters. Could also be an “experience” instead of a project.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Recent examples:</a:t>
            </a:r>
          </a:p>
          <a:p>
            <a:pPr marL="685800" lvl="1" indent="-387350"/>
            <a:r>
              <a:rPr lang="en-US" dirty="0"/>
              <a:t>Drive-Through Flu-FIT: a Novel Way to Mitigate the Decrease in Colonoscopy Screening during the COVID-19 Pandemic (research paper)</a:t>
            </a:r>
          </a:p>
          <a:p>
            <a:pPr marL="685800" lvl="1" indent="-387350"/>
            <a:r>
              <a:rPr lang="en-US" dirty="0"/>
              <a:t>Validation of a </a:t>
            </a:r>
            <a:r>
              <a:rPr lang="en-US" i="1" dirty="0"/>
              <a:t>Stenotrophomonas </a:t>
            </a:r>
            <a:r>
              <a:rPr lang="en-US" i="1" dirty="0" err="1"/>
              <a:t>maltophilia</a:t>
            </a:r>
            <a:r>
              <a:rPr lang="en-US" i="1" dirty="0"/>
              <a:t> </a:t>
            </a:r>
            <a:r>
              <a:rPr lang="en-US" dirty="0"/>
              <a:t>Antimicrobial Susceptibility Test (AST) Panel at the Children’s Hospital of Philadelphia</a:t>
            </a:r>
          </a:p>
          <a:p>
            <a:pPr marL="685800" lvl="1" indent="-387350"/>
            <a:r>
              <a:rPr lang="en-US" dirty="0"/>
              <a:t>Case Study: Sex Education in a Middle School Classroom</a:t>
            </a:r>
          </a:p>
          <a:p>
            <a:pPr marL="685800" lvl="1" indent="-387350"/>
            <a:r>
              <a:rPr lang="en-US" dirty="0"/>
              <a:t>Contact tracers: Biggest hurdle in slowing COVID-19 spread is getting people to talk (Philadelphia Inquirer Opinion piece)</a:t>
            </a:r>
          </a:p>
          <a:p>
            <a:pPr marL="685800" lvl="1" indent="-387350"/>
            <a:r>
              <a:rPr lang="en-US" dirty="0"/>
              <a:t>Race reporting guidelines in clinical trials for systemic lupus erythematosus (literature review)</a:t>
            </a:r>
          </a:p>
        </p:txBody>
      </p:sp>
    </p:spTree>
    <p:extLst>
      <p:ext uri="{BB962C8B-B14F-4D97-AF65-F5344CB8AC3E}">
        <p14:creationId xmlns:p14="http://schemas.microsoft.com/office/powerpoint/2010/main" val="71846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</a:rPr>
              <a:t>PHCP Alumni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Faculty and postdoctoral fellow positions (various)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Industry positions (various)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Research Scientist, Newborn Screening Program at the New Jersey Department of Health (this followed an ASPL/CDC Emerging Infectious Disease fellowship)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Penn/CHOP Microbiology Fellow, now Co-Director Jeff Hospital Micro Lab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California Epidemiology Investigation Service Fellow, now </a:t>
            </a:r>
            <a:r>
              <a:rPr lang="en-US" sz="2800" dirty="0" err="1"/>
              <a:t>Californiat</a:t>
            </a:r>
            <a:r>
              <a:rPr lang="en-US" sz="2800" dirty="0"/>
              <a:t> Dept of Public Health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CDC Epidemiology Investigation Service (EIS) Fellow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36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495</TotalTime>
  <Words>481</Words>
  <Application>Microsoft Macintosh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Wingdings</vt:lpstr>
      <vt:lpstr>Clarity</vt:lpstr>
      <vt:lpstr>Public Health Certificate Program (PHCP)</vt:lpstr>
      <vt:lpstr>What is public health?</vt:lpstr>
      <vt:lpstr>Why add public health to a PhD?</vt:lpstr>
      <vt:lpstr>How does PHCP enhance your PhD?</vt:lpstr>
      <vt:lpstr>What are the requirements?</vt:lpstr>
      <vt:lpstr>PHCP Coursework</vt:lpstr>
      <vt:lpstr>PHCP Seminar Series</vt:lpstr>
      <vt:lpstr>Public health projects</vt:lpstr>
      <vt:lpstr>PHCP Alumni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in Medicine</dc:title>
  <dc:creator>Klusaritz, Heather</dc:creator>
  <cp:lastModifiedBy>Nelson, Hillary</cp:lastModifiedBy>
  <cp:revision>47</cp:revision>
  <dcterms:created xsi:type="dcterms:W3CDTF">2006-08-16T00:00:00Z</dcterms:created>
  <dcterms:modified xsi:type="dcterms:W3CDTF">2025-08-13T18:55:28Z</dcterms:modified>
</cp:coreProperties>
</file>