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"/>
      <p:regular r:id="rId18"/>
      <p:bold r:id="rId19"/>
      <p:italic r:id="rId20"/>
      <p:boldItalic r:id="rId21"/>
    </p:embeddedFont>
    <p:embeddedFont>
      <p:font typeface="EB Garamond ExtraBold"/>
      <p:bold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italic.fntdata"/><Relationship Id="rId11" Type="http://schemas.openxmlformats.org/officeDocument/2006/relationships/slide" Target="slides/slide6.xml"/><Relationship Id="rId22" Type="http://schemas.openxmlformats.org/officeDocument/2006/relationships/font" Target="fonts/EBGaramondExtraBold-bold.fntdata"/><Relationship Id="rId10" Type="http://schemas.openxmlformats.org/officeDocument/2006/relationships/slide" Target="slides/slide5.xml"/><Relationship Id="rId21" Type="http://schemas.openxmlformats.org/officeDocument/2006/relationships/font" Target="fonts/Robot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EBGaramondExtra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bold.fntdata"/><Relationship Id="rId6" Type="http://schemas.openxmlformats.org/officeDocument/2006/relationships/slide" Target="slides/slide1.xml"/><Relationship Id="rId18" Type="http://schemas.openxmlformats.org/officeDocument/2006/relationships/font" Target="fonts/Robot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452bf35193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Mute your mics</a:t>
            </a:r>
            <a:endParaRPr/>
          </a:p>
        </p:txBody>
      </p:sp>
      <p:sp>
        <p:nvSpPr>
          <p:cNvPr id="58" name="Google Shape;58;g3452bf35193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52bf35193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452bf35193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52bf35193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452bf35193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52bf35193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452bf35193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452bf3519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452bf3519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Flagship GCC at Penn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452bf3519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452bf3519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depending on the industry, the technical skills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452bf35193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452bf3519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452bf3519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3452bf3519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452bf35193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452bf3519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52bf35193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52bf35193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52bf35193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452bf35193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452bf35193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452bf35193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封面">
  <p:cSld name="封面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6比9制作封面-09.jpg" id="51" name="Google Shape;5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202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/>
          <p:nvPr>
            <p:ph type="ctrTitle"/>
          </p:nvPr>
        </p:nvSpPr>
        <p:spPr>
          <a:xfrm>
            <a:off x="472771" y="1756928"/>
            <a:ext cx="68580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600"/>
              <a:buFont typeface="Microsoft YaHei"/>
              <a:buNone/>
              <a:defRPr b="1" i="0" sz="2600" u="none" cap="none" strike="noStrike">
                <a:solidFill>
                  <a:srgbClr val="3F3F3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subTitle"/>
          </p:nvPr>
        </p:nvSpPr>
        <p:spPr>
          <a:xfrm>
            <a:off x="472771" y="2438400"/>
            <a:ext cx="6858000" cy="17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marR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7F7F7F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lvl="1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21" y="74672"/>
            <a:ext cx="2857500" cy="60721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353167" y="4406368"/>
            <a:ext cx="1811100" cy="4929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2.jpg"/><Relationship Id="rId6" Type="http://schemas.openxmlformats.org/officeDocument/2006/relationships/image" Target="../media/image18.png"/><Relationship Id="rId7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hyperlink" Target="https://www.penngradconsulting.com/#get-involved" TargetMode="External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5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220850"/>
            <a:ext cx="987775" cy="9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ctrTitle"/>
          </p:nvPr>
        </p:nvSpPr>
        <p:spPr>
          <a:xfrm>
            <a:off x="107525" y="1442550"/>
            <a:ext cx="3726300" cy="22584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0" lang="en" sz="3300">
                <a:solidFill>
                  <a:srgbClr val="01256E"/>
                </a:solidFill>
                <a:latin typeface="Arial"/>
                <a:ea typeface="Arial"/>
                <a:cs typeface="Arial"/>
                <a:sym typeface="Arial"/>
              </a:rPr>
              <a:t>Overview of Penn Graduate Consulting Club (PGCC)</a:t>
            </a:r>
            <a:endParaRPr sz="3300">
              <a:solidFill>
                <a:srgbClr val="01256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82880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300">
              <a:solidFill>
                <a:srgbClr val="01256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3"/>
          <p:cNvPicPr preferRelativeResize="0"/>
          <p:nvPr/>
        </p:nvPicPr>
        <p:blipFill rotWithShape="1">
          <a:blip r:embed="rId3">
            <a:alphaModFix amt="13000"/>
          </a:blip>
          <a:srcRect b="39382" l="0" r="0" t="0"/>
          <a:stretch/>
        </p:blipFill>
        <p:spPr>
          <a:xfrm>
            <a:off x="379200" y="1703425"/>
            <a:ext cx="8575826" cy="25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23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39" name="Google Shape;239;p23"/>
          <p:cNvGrpSpPr/>
          <p:nvPr/>
        </p:nvGrpSpPr>
        <p:grpSpPr>
          <a:xfrm>
            <a:off x="462600" y="1831742"/>
            <a:ext cx="1732587" cy="2961168"/>
            <a:chOff x="-26137" y="1189993"/>
            <a:chExt cx="2177437" cy="2946436"/>
          </a:xfrm>
        </p:grpSpPr>
        <p:sp>
          <p:nvSpPr>
            <p:cNvPr id="240" name="Google Shape;240;p23"/>
            <p:cNvSpPr/>
            <p:nvPr/>
          </p:nvSpPr>
          <p:spPr>
            <a:xfrm>
              <a:off x="0" y="1189993"/>
              <a:ext cx="2151300" cy="669000"/>
            </a:xfrm>
            <a:prstGeom prst="homePlate">
              <a:avLst>
                <a:gd fmla="val 50000" name="adj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Discover Consulting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1" name="Google Shape;241;p23"/>
            <p:cNvSpPr txBox="1"/>
            <p:nvPr/>
          </p:nvSpPr>
          <p:spPr>
            <a:xfrm>
              <a:off x="-26137" y="1836929"/>
              <a:ext cx="1995000" cy="22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Intro to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Determine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y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our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f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it 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eep dive into the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ndustry's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ynamics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2" name="Google Shape;242;p23"/>
          <p:cNvGrpSpPr/>
          <p:nvPr/>
        </p:nvGrpSpPr>
        <p:grpSpPr>
          <a:xfrm>
            <a:off x="1755542" y="1831529"/>
            <a:ext cx="1778024" cy="2922186"/>
            <a:chOff x="1598774" y="1189781"/>
            <a:chExt cx="2234541" cy="2907648"/>
          </a:xfrm>
        </p:grpSpPr>
        <p:sp>
          <p:nvSpPr>
            <p:cNvPr id="243" name="Google Shape;243;p23"/>
            <p:cNvSpPr/>
            <p:nvPr/>
          </p:nvSpPr>
          <p:spPr>
            <a:xfrm>
              <a:off x="1838315" y="1189781"/>
              <a:ext cx="1995000" cy="669000"/>
            </a:xfrm>
            <a:prstGeom prst="chevron">
              <a:avLst>
                <a:gd fmla="val 50000" name="adj"/>
              </a:avLst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Hands-On Projects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4" name="Google Shape;244;p23"/>
            <p:cNvSpPr txBox="1"/>
            <p:nvPr/>
          </p:nvSpPr>
          <p:spPr>
            <a:xfrm>
              <a:off x="1598774" y="1836929"/>
              <a:ext cx="2064000" cy="22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Engage with clients to solve real-world problem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evelop soft skills needed for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5" name="Google Shape;245;p23"/>
          <p:cNvGrpSpPr/>
          <p:nvPr/>
        </p:nvGrpSpPr>
        <p:grpSpPr>
          <a:xfrm>
            <a:off x="3172730" y="1831529"/>
            <a:ext cx="1654840" cy="4059143"/>
            <a:chOff x="3379832" y="1189781"/>
            <a:chExt cx="2079729" cy="4038948"/>
          </a:xfrm>
        </p:grpSpPr>
        <p:sp>
          <p:nvSpPr>
            <p:cNvPr id="246" name="Google Shape;246;p23"/>
            <p:cNvSpPr/>
            <p:nvPr/>
          </p:nvSpPr>
          <p:spPr>
            <a:xfrm>
              <a:off x="3516761" y="1189781"/>
              <a:ext cx="19428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Connect &amp; Explore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7" name="Google Shape;247;p23"/>
            <p:cNvSpPr txBox="1"/>
            <p:nvPr/>
          </p:nvSpPr>
          <p:spPr>
            <a:xfrm>
              <a:off x="3379832" y="1836929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Exclusive networking events with alumni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Deep dive into different consulting firm cultures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Q&amp;A with current consultants and recruiters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8" name="Google Shape;248;p23"/>
          <p:cNvGrpSpPr/>
          <p:nvPr/>
        </p:nvGrpSpPr>
        <p:grpSpPr>
          <a:xfrm>
            <a:off x="5919947" y="1831522"/>
            <a:ext cx="1675435" cy="4081099"/>
            <a:chOff x="6832413" y="1189775"/>
            <a:chExt cx="2105612" cy="4060795"/>
          </a:xfrm>
        </p:grpSpPr>
        <p:sp>
          <p:nvSpPr>
            <p:cNvPr id="249" name="Google Shape;249;p23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Case Mastery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0" name="Google Shape;250;p23"/>
            <p:cNvSpPr txBox="1"/>
            <p:nvPr/>
          </p:nvSpPr>
          <p:spPr>
            <a:xfrm>
              <a:off x="6832413" y="1858770"/>
              <a:ext cx="20640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Comprehensive case interview preparation sessions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National casing network for you to find case partners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Case competition and casebook competition to showcase your skills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1" name="Google Shape;251;p23"/>
          <p:cNvGrpSpPr/>
          <p:nvPr/>
        </p:nvGrpSpPr>
        <p:grpSpPr>
          <a:xfrm>
            <a:off x="4523966" y="1831522"/>
            <a:ext cx="1689008" cy="4081099"/>
            <a:chOff x="5136681" y="1189775"/>
            <a:chExt cx="2122669" cy="4060795"/>
          </a:xfrm>
        </p:grpSpPr>
        <p:sp>
          <p:nvSpPr>
            <p:cNvPr id="252" name="Google Shape;252;p23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Portfolio Building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3" name="Google Shape;253;p23"/>
            <p:cNvSpPr txBox="1"/>
            <p:nvPr/>
          </p:nvSpPr>
          <p:spPr>
            <a:xfrm>
              <a:off x="5136681" y="1858770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Hands-on resume and cover letter workshops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Collaboration with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C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areer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ervice for personalized guidance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54" name="Google Shape;254;p23"/>
          <p:cNvSpPr txBox="1"/>
          <p:nvPr/>
        </p:nvSpPr>
        <p:spPr>
          <a:xfrm>
            <a:off x="7595375" y="1936525"/>
            <a:ext cx="12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100" u="none" cap="none" strike="noStrike">
                <a:solidFill>
                  <a:schemeClr val="dk1"/>
                </a:solidFill>
              </a:rPr>
              <a:t>🎉</a:t>
            </a:r>
            <a:endParaRPr b="1" i="1" sz="11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300" u="none" cap="none" strike="noStrike">
                <a:solidFill>
                  <a:schemeClr val="dk1"/>
                </a:solidFill>
              </a:rPr>
              <a:t>C</a:t>
            </a:r>
            <a:r>
              <a:rPr b="1" i="1" lang="en" sz="1300">
                <a:solidFill>
                  <a:schemeClr val="dk1"/>
                </a:solidFill>
              </a:rPr>
              <a:t>ONSULTING</a:t>
            </a:r>
            <a:endParaRPr b="1" i="1" sz="1300" u="none" cap="none" strike="noStrike">
              <a:solidFill>
                <a:schemeClr val="dk1"/>
              </a:solidFill>
            </a:endParaRPr>
          </a:p>
        </p:txBody>
      </p:sp>
      <p:sp>
        <p:nvSpPr>
          <p:cNvPr id="255" name="Google Shape;255;p23"/>
          <p:cNvSpPr txBox="1"/>
          <p:nvPr/>
        </p:nvSpPr>
        <p:spPr>
          <a:xfrm>
            <a:off x="386400" y="1218475"/>
            <a:ext cx="71337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13C81"/>
                </a:solidFill>
                <a:latin typeface="EB Garamond ExtraBold"/>
                <a:ea typeface="EB Garamond ExtraBold"/>
                <a:cs typeface="EB Garamond ExtraBold"/>
                <a:sym typeface="EB Garamond ExtraBold"/>
              </a:rPr>
              <a:t>PGCC supports you through every step toward consulting</a:t>
            </a:r>
            <a:endParaRPr sz="700">
              <a:solidFill>
                <a:srgbClr val="313C81"/>
              </a:solidFill>
              <a:latin typeface="EB Garamond ExtraBold"/>
              <a:ea typeface="EB Garamond ExtraBold"/>
              <a:cs typeface="EB Garamond ExtraBold"/>
              <a:sym typeface="EB Garamond ExtraBold"/>
            </a:endParaRPr>
          </a:p>
        </p:txBody>
      </p:sp>
      <p:sp>
        <p:nvSpPr>
          <p:cNvPr id="256" name="Google Shape;256;p23"/>
          <p:cNvSpPr txBox="1"/>
          <p:nvPr/>
        </p:nvSpPr>
        <p:spPr>
          <a:xfrm>
            <a:off x="3612600" y="3781875"/>
            <a:ext cx="2470800" cy="1262100"/>
          </a:xfrm>
          <a:prstGeom prst="rect">
            <a:avLst/>
          </a:prstGeom>
          <a:noFill/>
          <a:ln cap="flat" cmpd="sng" w="19050">
            <a:solidFill>
              <a:srgbClr val="202F6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Find case partners and guided case practice</a:t>
            </a:r>
            <a:endParaRPr>
              <a:solidFill>
                <a:srgbClr val="17246E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Case-based competitions</a:t>
            </a:r>
            <a:endParaRPr>
              <a:solidFill>
                <a:srgbClr val="17246E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Access to PrepLounge and other 3rd party resources</a:t>
            </a:r>
            <a:endParaRPr>
              <a:solidFill>
                <a:srgbClr val="17246E"/>
              </a:solidFill>
            </a:endParaRPr>
          </a:p>
        </p:txBody>
      </p:sp>
      <p:cxnSp>
        <p:nvCxnSpPr>
          <p:cNvPr id="257" name="Google Shape;257;p23"/>
          <p:cNvCxnSpPr/>
          <p:nvPr/>
        </p:nvCxnSpPr>
        <p:spPr>
          <a:xfrm flipH="1">
            <a:off x="3635875" y="3379900"/>
            <a:ext cx="2275200" cy="4029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23"/>
          <p:cNvCxnSpPr/>
          <p:nvPr/>
        </p:nvCxnSpPr>
        <p:spPr>
          <a:xfrm flipH="1">
            <a:off x="6090850" y="3706750"/>
            <a:ext cx="197700" cy="759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259" name="Google Shape;2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3625" y="1111925"/>
            <a:ext cx="1888249" cy="2530607"/>
          </a:xfrm>
          <a:prstGeom prst="rect">
            <a:avLst/>
          </a:prstGeom>
          <a:noFill/>
          <a:ln cap="flat" cmpd="sng" w="19050">
            <a:solidFill>
              <a:srgbClr val="01256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0" name="Google Shape;26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0089" y="1111925"/>
            <a:ext cx="1970761" cy="2530600"/>
          </a:xfrm>
          <a:prstGeom prst="rect">
            <a:avLst/>
          </a:prstGeom>
          <a:noFill/>
          <a:ln cap="flat" cmpd="sng" w="19050">
            <a:solidFill>
              <a:srgbClr val="01256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1" name="Google Shape;261;p23"/>
          <p:cNvSpPr txBox="1"/>
          <p:nvPr/>
        </p:nvSpPr>
        <p:spPr>
          <a:xfrm>
            <a:off x="2999275" y="2362225"/>
            <a:ext cx="374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2" name="Google Shape;262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4650" y="1091150"/>
            <a:ext cx="1970751" cy="2558500"/>
          </a:xfrm>
          <a:prstGeom prst="rect">
            <a:avLst/>
          </a:prstGeom>
          <a:noFill/>
          <a:ln cap="flat" cmpd="sng" w="19050">
            <a:solidFill>
              <a:srgbClr val="063C6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3" name="Google Shape;263;p23"/>
          <p:cNvSpPr txBox="1"/>
          <p:nvPr>
            <p:ph type="title"/>
          </p:nvPr>
        </p:nvSpPr>
        <p:spPr>
          <a:xfrm>
            <a:off x="311700" y="478775"/>
            <a:ext cx="5901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5714"/>
              <a:buFont typeface="Microsoft YaHei"/>
              <a:buNone/>
            </a:pPr>
            <a:r>
              <a:rPr b="1" lang="en">
                <a:solidFill>
                  <a:srgbClr val="980000"/>
                </a:solidFill>
              </a:rPr>
              <a:t>How do we accomplish our mission?</a:t>
            </a:r>
            <a:endParaRPr b="1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p24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0" name="Google Shape;270;p24"/>
          <p:cNvSpPr txBox="1"/>
          <p:nvPr>
            <p:ph type="title"/>
          </p:nvPr>
        </p:nvSpPr>
        <p:spPr>
          <a:xfrm>
            <a:off x="311701" y="478781"/>
            <a:ext cx="47442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Microsoft YaHei"/>
              <a:buNone/>
            </a:pPr>
            <a:r>
              <a:rPr b="1" lang="en" sz="2500">
                <a:solidFill>
                  <a:srgbClr val="980000"/>
                </a:solidFill>
              </a:rPr>
              <a:t>Stay up to date with PGCC</a:t>
            </a:r>
            <a:endParaRPr b="1" sz="2500">
              <a:solidFill>
                <a:srgbClr val="980000"/>
              </a:solidFill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311699" y="1183350"/>
            <a:ext cx="4744200" cy="29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" sz="1500" u="none" cap="none" strike="noStrike">
                <a:solidFill>
                  <a:srgbClr val="950219"/>
                </a:solidFill>
              </a:rPr>
              <a:t>Subscribe to </a:t>
            </a:r>
            <a:r>
              <a:rPr lang="en" sz="1500">
                <a:solidFill>
                  <a:srgbClr val="950219"/>
                </a:solidFill>
              </a:rPr>
              <a:t>our weekly newsletter:</a:t>
            </a:r>
            <a:endParaRPr i="0" sz="1500" u="none" cap="none" strike="noStrike">
              <a:solidFill>
                <a:srgbClr val="000000"/>
              </a:solidFill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❖"/>
            </a:pPr>
            <a:r>
              <a:rPr lang="en" sz="1500">
                <a:solidFill>
                  <a:schemeClr val="dk1"/>
                </a:solidFill>
              </a:rPr>
              <a:t>Upcoming workshops and events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❖"/>
            </a:pPr>
            <a:r>
              <a:rPr lang="en" sz="1500">
                <a:solidFill>
                  <a:schemeClr val="dk1"/>
                </a:solidFill>
              </a:rPr>
              <a:t>Career opportunities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❖"/>
            </a:pPr>
            <a:r>
              <a:rPr lang="en" sz="1500">
                <a:solidFill>
                  <a:schemeClr val="dk1"/>
                </a:solidFill>
              </a:rPr>
              <a:t>Latest business/consulting news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❖"/>
            </a:pPr>
            <a:r>
              <a:rPr lang="en" sz="1500">
                <a:solidFill>
                  <a:schemeClr val="dk1"/>
                </a:solidFill>
              </a:rPr>
              <a:t>Much more!</a:t>
            </a:r>
            <a:endParaRPr i="0" sz="1500" u="none" cap="none" strike="noStrike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hlinkClick r:id="rId4"/>
              </a:rPr>
              <a:t>https://www.penngradconsulting.com/#get-involved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72" name="Google Shape;272;p24"/>
          <p:cNvSpPr txBox="1"/>
          <p:nvPr/>
        </p:nvSpPr>
        <p:spPr>
          <a:xfrm>
            <a:off x="4803871" y="1183346"/>
            <a:ext cx="28182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500">
                <a:solidFill>
                  <a:srgbClr val="950219"/>
                </a:solidFill>
              </a:rPr>
              <a:t>&amp; follow us on s</a:t>
            </a:r>
            <a:r>
              <a:rPr i="0" lang="en" sz="1500" u="none" cap="none" strike="noStrike">
                <a:solidFill>
                  <a:srgbClr val="950219"/>
                </a:solidFill>
              </a:rPr>
              <a:t>ocial </a:t>
            </a:r>
            <a:r>
              <a:rPr lang="en" sz="1500">
                <a:solidFill>
                  <a:srgbClr val="950219"/>
                </a:solidFill>
              </a:rPr>
              <a:t>m</a:t>
            </a:r>
            <a:r>
              <a:rPr i="0" lang="en" sz="1500" u="none" cap="none" strike="noStrike">
                <a:solidFill>
                  <a:srgbClr val="950219"/>
                </a:solidFill>
              </a:rPr>
              <a:t>edia</a:t>
            </a:r>
            <a:endParaRPr i="0" sz="1500" u="none" cap="none" strike="noStrike">
              <a:solidFill>
                <a:srgbClr val="000000"/>
              </a:solidFill>
            </a:endParaRPr>
          </a:p>
        </p:txBody>
      </p:sp>
      <p:pic>
        <p:nvPicPr>
          <p:cNvPr id="273" name="Google Shape;273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9206" y="1579088"/>
            <a:ext cx="572644" cy="572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19199" y="2492310"/>
            <a:ext cx="573700" cy="57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4"/>
          <p:cNvSpPr txBox="1"/>
          <p:nvPr/>
        </p:nvSpPr>
        <p:spPr>
          <a:xfrm>
            <a:off x="5515024" y="1715422"/>
            <a:ext cx="18858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n" sz="1500" u="none" cap="none" strike="noStrike">
                <a:solidFill>
                  <a:schemeClr val="dk1"/>
                </a:solidFill>
              </a:rPr>
              <a:t>@upenn_pgcc</a:t>
            </a:r>
            <a:endParaRPr i="0" sz="1500" u="none" cap="none" strike="noStrike">
              <a:solidFill>
                <a:schemeClr val="dk1"/>
              </a:solidFill>
            </a:endParaRPr>
          </a:p>
        </p:txBody>
      </p:sp>
      <p:sp>
        <p:nvSpPr>
          <p:cNvPr id="276" name="Google Shape;276;p24"/>
          <p:cNvSpPr txBox="1"/>
          <p:nvPr/>
        </p:nvSpPr>
        <p:spPr>
          <a:xfrm>
            <a:off x="5489950" y="2593613"/>
            <a:ext cx="3438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n" sz="1500" u="none" cap="none" strike="noStrike">
                <a:solidFill>
                  <a:schemeClr val="dk1"/>
                </a:solidFill>
              </a:rPr>
              <a:t>@Penn Graduate Consulting Club</a:t>
            </a:r>
            <a:endParaRPr i="0" sz="1500" u="none" cap="none" strike="noStrike">
              <a:solidFill>
                <a:schemeClr val="dk1"/>
              </a:solidFill>
            </a:endParaRPr>
          </a:p>
        </p:txBody>
      </p:sp>
      <p:pic>
        <p:nvPicPr>
          <p:cNvPr id="277" name="Google Shape;277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19206" y="3406582"/>
            <a:ext cx="573701" cy="57370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4"/>
          <p:cNvSpPr txBox="1"/>
          <p:nvPr/>
        </p:nvSpPr>
        <p:spPr>
          <a:xfrm>
            <a:off x="5489947" y="3543420"/>
            <a:ext cx="2520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n" sz="1500" u="none" cap="none" strike="noStrike">
                <a:solidFill>
                  <a:schemeClr val="dk1"/>
                </a:solidFill>
              </a:rPr>
              <a:t>pgcc.comm@gmail.com</a:t>
            </a:r>
            <a:endParaRPr i="0" sz="1500" u="none" cap="none" strike="noStrike">
              <a:solidFill>
                <a:schemeClr val="dk1"/>
              </a:solidFill>
            </a:endParaRPr>
          </a:p>
        </p:txBody>
      </p:sp>
      <p:pic>
        <p:nvPicPr>
          <p:cNvPr descr="Graphical user interface, application, Teams&#10;&#10;Description automatically generated" id="279" name="Google Shape;279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1331" y="3455476"/>
            <a:ext cx="4028122" cy="1192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"/>
          <p:cNvSpPr txBox="1"/>
          <p:nvPr>
            <p:ph type="title"/>
          </p:nvPr>
        </p:nvSpPr>
        <p:spPr>
          <a:xfrm>
            <a:off x="311700" y="116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990"/>
              <a:buFont typeface="Microsoft YaHei"/>
              <a:buNone/>
            </a:pPr>
            <a:r>
              <a:rPr b="1" lang="en" sz="2360">
                <a:solidFill>
                  <a:srgbClr val="980000"/>
                </a:solidFill>
              </a:rPr>
              <a:t>Want to get involved?</a:t>
            </a:r>
            <a:endParaRPr b="1" sz="236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720"/>
          </a:p>
        </p:txBody>
      </p:sp>
      <p:pic>
        <p:nvPicPr>
          <p:cNvPr id="285" name="Google Shape;285;p25" title="E-Board Open Application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112" y="596450"/>
            <a:ext cx="4385775" cy="438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1156825"/>
            <a:ext cx="8679300" cy="3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479F"/>
              </a:buClr>
              <a:buSzPts val="2400"/>
              <a:buNone/>
            </a:pPr>
            <a:r>
              <a:rPr b="1" lang="en">
                <a:solidFill>
                  <a:srgbClr val="01256E"/>
                </a:solidFill>
              </a:rPr>
              <a:t>Penn Graduate Consulting Club</a:t>
            </a:r>
            <a:r>
              <a:rPr b="1" lang="en">
                <a:solidFill>
                  <a:srgbClr val="202F6A"/>
                </a:solidFill>
              </a:rPr>
              <a:t> </a:t>
            </a:r>
            <a:r>
              <a:rPr b="1" lang="en">
                <a:solidFill>
                  <a:srgbClr val="980000"/>
                </a:solidFill>
              </a:rPr>
              <a:t>(PGCC)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rPr lang="en" sz="1500">
                <a:solidFill>
                  <a:schemeClr val="dk1"/>
                </a:solidFill>
              </a:rPr>
              <a:t>We are a student-run consulting organization for </a:t>
            </a:r>
            <a:r>
              <a:rPr b="1" lang="en" sz="1500">
                <a:solidFill>
                  <a:schemeClr val="dk1"/>
                </a:solidFill>
              </a:rPr>
              <a:t>non-MBA</a:t>
            </a:r>
            <a:r>
              <a:rPr lang="en" sz="1500">
                <a:solidFill>
                  <a:schemeClr val="dk1"/>
                </a:solidFill>
              </a:rPr>
              <a:t> </a:t>
            </a:r>
            <a:r>
              <a:rPr b="1" lang="en" sz="1500">
                <a:solidFill>
                  <a:schemeClr val="dk1"/>
                </a:solidFill>
              </a:rPr>
              <a:t>graduate students </a:t>
            </a:r>
            <a:r>
              <a:rPr i="1" lang="en" sz="1500">
                <a:solidFill>
                  <a:schemeClr val="dk1"/>
                </a:solidFill>
              </a:rPr>
              <a:t>and</a:t>
            </a:r>
            <a:r>
              <a:rPr b="1" lang="en" sz="1500">
                <a:solidFill>
                  <a:schemeClr val="dk1"/>
                </a:solidFill>
              </a:rPr>
              <a:t> postdocs</a:t>
            </a:r>
            <a:r>
              <a:rPr lang="en" sz="1500">
                <a:solidFill>
                  <a:schemeClr val="dk1"/>
                </a:solidFill>
              </a:rPr>
              <a:t>. 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None/>
            </a:pPr>
            <a:r>
              <a:t/>
            </a:r>
            <a:endParaRPr sz="16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</a:pPr>
            <a:r>
              <a:t/>
            </a:r>
            <a:endParaRPr sz="2100">
              <a:solidFill>
                <a:srgbClr val="31479F"/>
              </a:solidFill>
            </a:endParaRPr>
          </a:p>
        </p:txBody>
      </p:sp>
      <p:sp>
        <p:nvSpPr>
          <p:cNvPr id="67" name="Google Shape;67;p15"/>
          <p:cNvSpPr txBox="1"/>
          <p:nvPr>
            <p:ph type="title"/>
          </p:nvPr>
        </p:nvSpPr>
        <p:spPr>
          <a:xfrm>
            <a:off x="311701" y="478781"/>
            <a:ext cx="47442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Microsoft YaHei"/>
              <a:buNone/>
            </a:pPr>
            <a:r>
              <a:rPr b="1" lang="en" sz="2500">
                <a:solidFill>
                  <a:srgbClr val="980000"/>
                </a:solidFill>
              </a:rPr>
              <a:t>Who are we?</a:t>
            </a:r>
            <a:endParaRPr b="1" sz="2500">
              <a:solidFill>
                <a:srgbClr val="980000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" name="Google Shape;69;p15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875" y="1907175"/>
            <a:ext cx="4155125" cy="27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4956525" y="1917025"/>
            <a:ext cx="3525600" cy="1242600"/>
          </a:xfrm>
          <a:prstGeom prst="roundRect">
            <a:avLst>
              <a:gd fmla="val 16667" name="adj"/>
            </a:avLst>
          </a:prstGeom>
          <a:solidFill>
            <a:srgbClr val="17246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chemeClr val="lt1"/>
                </a:solidFill>
                <a:highlight>
                  <a:srgbClr val="17246E"/>
                </a:highlight>
              </a:rPr>
              <a:t>Educate</a:t>
            </a:r>
            <a:r>
              <a:rPr lang="en" sz="1500">
                <a:solidFill>
                  <a:schemeClr val="lt1"/>
                </a:solidFill>
                <a:highlight>
                  <a:srgbClr val="17246E"/>
                </a:highlight>
              </a:rPr>
              <a:t> Penn’s graduate student and postdoc communities about the consulting industry. </a:t>
            </a:r>
            <a:endParaRPr sz="1500">
              <a:solidFill>
                <a:schemeClr val="lt1"/>
              </a:solidFill>
              <a:highlight>
                <a:srgbClr val="17246E"/>
              </a:highlight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4925775" y="3305075"/>
            <a:ext cx="3556200" cy="1342800"/>
          </a:xfrm>
          <a:prstGeom prst="roundRect">
            <a:avLst>
              <a:gd fmla="val 16667" name="adj"/>
            </a:avLst>
          </a:prstGeom>
          <a:solidFill>
            <a:srgbClr val="17246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chemeClr val="lt1"/>
                </a:solidFill>
              </a:rPr>
              <a:t>Prepare</a:t>
            </a:r>
            <a:r>
              <a:rPr lang="en" sz="1500">
                <a:solidFill>
                  <a:schemeClr val="lt1"/>
                </a:solidFill>
              </a:rPr>
              <a:t> Master’s level and Advanced Degree Candidates (ADCs) for a successful career in consulting post-Penn.</a:t>
            </a:r>
            <a:endParaRPr sz="1500">
              <a:highlight>
                <a:srgbClr val="17246E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78775"/>
            <a:ext cx="52218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5714"/>
              <a:buFont typeface="Microsoft YaHei"/>
              <a:buNone/>
            </a:pPr>
            <a:r>
              <a:rPr b="1" lang="en">
                <a:solidFill>
                  <a:srgbClr val="95001A"/>
                </a:solidFill>
              </a:rPr>
              <a:t>What is consulting…and why?</a:t>
            </a:r>
            <a:endParaRPr b="1">
              <a:solidFill>
                <a:srgbClr val="95001A"/>
              </a:solidFill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6825"/>
            <a:ext cx="8679300" cy="3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1479F"/>
                </a:solidFill>
              </a:rPr>
              <a:t>Consulting isn’t just “giving advice.”</a:t>
            </a:r>
            <a:endParaRPr b="1">
              <a:solidFill>
                <a:srgbClr val="31479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1479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479F"/>
                </a:solidFill>
              </a:rPr>
              <a:t>It consists of:</a:t>
            </a:r>
            <a:endParaRPr>
              <a:solidFill>
                <a:srgbClr val="31479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31479F"/>
              </a:buClr>
              <a:buSzPts val="1800"/>
              <a:buFont typeface="Georgia"/>
              <a:buChar char="●"/>
            </a:pPr>
            <a:r>
              <a:rPr b="1" lang="en">
                <a:solidFill>
                  <a:srgbClr val="31479F"/>
                </a:solidFill>
              </a:rPr>
              <a:t>Identifying</a:t>
            </a:r>
            <a:r>
              <a:rPr lang="en">
                <a:solidFill>
                  <a:srgbClr val="31479F"/>
                </a:solidFill>
              </a:rPr>
              <a:t> problems</a:t>
            </a:r>
            <a:endParaRPr>
              <a:solidFill>
                <a:srgbClr val="31479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79F"/>
              </a:buClr>
              <a:buSzPts val="1800"/>
              <a:buFont typeface="Georgia"/>
              <a:buChar char="●"/>
            </a:pPr>
            <a:r>
              <a:rPr b="1" lang="en">
                <a:solidFill>
                  <a:srgbClr val="31479F"/>
                </a:solidFill>
              </a:rPr>
              <a:t>Analyzing</a:t>
            </a:r>
            <a:r>
              <a:rPr lang="en">
                <a:solidFill>
                  <a:srgbClr val="31479F"/>
                </a:solidFill>
              </a:rPr>
              <a:t> potential solutions and their implications</a:t>
            </a:r>
            <a:endParaRPr>
              <a:solidFill>
                <a:srgbClr val="31479F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79F"/>
              </a:buClr>
              <a:buSzPts val="1800"/>
              <a:buFont typeface="Georgia"/>
              <a:buChar char="●"/>
            </a:pPr>
            <a:r>
              <a:rPr b="1" lang="en">
                <a:solidFill>
                  <a:srgbClr val="31479F"/>
                </a:solidFill>
              </a:rPr>
              <a:t>Producing</a:t>
            </a:r>
            <a:r>
              <a:rPr lang="en">
                <a:solidFill>
                  <a:srgbClr val="31479F"/>
                </a:solidFill>
              </a:rPr>
              <a:t> actionable recommendations</a:t>
            </a:r>
            <a:endParaRPr>
              <a:solidFill>
                <a:srgbClr val="31479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1479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479F"/>
                </a:solidFill>
              </a:rPr>
              <a:t>The skills you have accumulated during your graduate studies prepare you to be successful as a consultant.</a:t>
            </a:r>
            <a:endParaRPr>
              <a:solidFill>
                <a:srgbClr val="31479F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16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478775"/>
            <a:ext cx="52218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5714"/>
              <a:buFont typeface="Microsoft YaHei"/>
              <a:buNone/>
            </a:pPr>
            <a:r>
              <a:rPr b="1" lang="en">
                <a:solidFill>
                  <a:srgbClr val="95001A"/>
                </a:solidFill>
              </a:rPr>
              <a:t>What is consulting…and why?</a:t>
            </a:r>
            <a:endParaRPr b="1">
              <a:solidFill>
                <a:srgbClr val="95001A"/>
              </a:solidFill>
            </a:endParaRPr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1156825"/>
            <a:ext cx="8679300" cy="3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1479F"/>
                </a:solidFill>
              </a:rPr>
              <a:t>You:</a:t>
            </a:r>
            <a:endParaRPr b="1">
              <a:solidFill>
                <a:srgbClr val="31479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31479F"/>
              </a:buClr>
              <a:buSzPts val="1800"/>
              <a:buFont typeface="Georgia"/>
              <a:buChar char="●"/>
            </a:pPr>
            <a:r>
              <a:rPr lang="en">
                <a:solidFill>
                  <a:srgbClr val="31479F"/>
                </a:solidFill>
              </a:rPr>
              <a:t>…are </a:t>
            </a:r>
            <a:r>
              <a:rPr b="1" lang="en">
                <a:solidFill>
                  <a:srgbClr val="31479F"/>
                </a:solidFill>
              </a:rPr>
              <a:t>analytical</a:t>
            </a:r>
            <a:r>
              <a:rPr lang="en">
                <a:solidFill>
                  <a:srgbClr val="31479F"/>
                </a:solidFill>
              </a:rPr>
              <a:t> (and/or technically) oriented.</a:t>
            </a:r>
            <a:endParaRPr>
              <a:solidFill>
                <a:srgbClr val="31479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79F"/>
              </a:buClr>
              <a:buSzPts val="1800"/>
              <a:buFont typeface="Georgia"/>
              <a:buChar char="●"/>
            </a:pPr>
            <a:r>
              <a:rPr lang="en">
                <a:solidFill>
                  <a:srgbClr val="31479F"/>
                </a:solidFill>
              </a:rPr>
              <a:t>…enjoy working on a </a:t>
            </a:r>
            <a:r>
              <a:rPr b="1" lang="en">
                <a:solidFill>
                  <a:srgbClr val="31479F"/>
                </a:solidFill>
              </a:rPr>
              <a:t>team</a:t>
            </a:r>
            <a:r>
              <a:rPr lang="en">
                <a:solidFill>
                  <a:srgbClr val="31479F"/>
                </a:solidFill>
              </a:rPr>
              <a:t> to solve relevant challenges that businesses (of any industry!) face.</a:t>
            </a:r>
            <a:endParaRPr>
              <a:solidFill>
                <a:srgbClr val="31479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79F"/>
              </a:buClr>
              <a:buSzPts val="1800"/>
              <a:buChar char="●"/>
            </a:pPr>
            <a:r>
              <a:rPr lang="en">
                <a:solidFill>
                  <a:srgbClr val="31479F"/>
                </a:solidFill>
              </a:rPr>
              <a:t>…want to have a real, tangible impact in an </a:t>
            </a:r>
            <a:r>
              <a:rPr b="1" lang="en">
                <a:solidFill>
                  <a:srgbClr val="31479F"/>
                </a:solidFill>
              </a:rPr>
              <a:t>industry of choice</a:t>
            </a:r>
            <a:r>
              <a:rPr lang="en">
                <a:solidFill>
                  <a:srgbClr val="31479F"/>
                </a:solidFill>
              </a:rPr>
              <a:t>.</a:t>
            </a:r>
            <a:endParaRPr>
              <a:solidFill>
                <a:srgbClr val="31479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79F"/>
              </a:buClr>
              <a:buSzPts val="1800"/>
              <a:buFont typeface="Georgia"/>
              <a:buChar char="●"/>
            </a:pPr>
            <a:r>
              <a:rPr lang="en">
                <a:solidFill>
                  <a:srgbClr val="31479F"/>
                </a:solidFill>
              </a:rPr>
              <a:t>…thrive in </a:t>
            </a:r>
            <a:r>
              <a:rPr b="1" lang="en">
                <a:solidFill>
                  <a:srgbClr val="31479F"/>
                </a:solidFill>
              </a:rPr>
              <a:t>fast-paced</a:t>
            </a:r>
            <a:r>
              <a:rPr lang="en">
                <a:solidFill>
                  <a:srgbClr val="31479F"/>
                </a:solidFill>
              </a:rPr>
              <a:t>, highly dynamic, and intellectually challenging environments.</a:t>
            </a:r>
            <a:endParaRPr>
              <a:solidFill>
                <a:srgbClr val="31479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79F"/>
              </a:buClr>
              <a:buSzPts val="1800"/>
              <a:buChar char="●"/>
            </a:pPr>
            <a:r>
              <a:rPr lang="en">
                <a:solidFill>
                  <a:srgbClr val="31479F"/>
                </a:solidFill>
              </a:rPr>
              <a:t>…want vast exit opportunities post-consulting.</a:t>
            </a:r>
            <a:endParaRPr>
              <a:solidFill>
                <a:srgbClr val="31479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79F"/>
              </a:buClr>
              <a:buSzPts val="1800"/>
              <a:buChar char="●"/>
            </a:pPr>
            <a:r>
              <a:rPr lang="en">
                <a:solidFill>
                  <a:srgbClr val="31479F"/>
                </a:solidFill>
              </a:rPr>
              <a:t>…are looking to escape academia.</a:t>
            </a:r>
            <a:endParaRPr>
              <a:solidFill>
                <a:srgbClr val="31479F"/>
              </a:solidFill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7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 amt="13000"/>
          </a:blip>
          <a:srcRect b="39382" l="0" r="0" t="0"/>
          <a:stretch/>
        </p:blipFill>
        <p:spPr>
          <a:xfrm>
            <a:off x="379200" y="1703425"/>
            <a:ext cx="8575826" cy="25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78775"/>
            <a:ext cx="5901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5714"/>
              <a:buFont typeface="Microsoft YaHei"/>
              <a:buNone/>
            </a:pPr>
            <a:r>
              <a:rPr b="1" lang="en">
                <a:solidFill>
                  <a:srgbClr val="980000"/>
                </a:solidFill>
              </a:rPr>
              <a:t>How do we accomplish our mission?</a:t>
            </a:r>
            <a:endParaRPr b="1">
              <a:solidFill>
                <a:srgbClr val="980000"/>
              </a:solidFill>
            </a:endParaRPr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" name="Google Shape;96;p18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97" name="Google Shape;97;p18"/>
          <p:cNvGrpSpPr/>
          <p:nvPr/>
        </p:nvGrpSpPr>
        <p:grpSpPr>
          <a:xfrm>
            <a:off x="462600" y="1831742"/>
            <a:ext cx="1732587" cy="2961168"/>
            <a:chOff x="-26137" y="1189993"/>
            <a:chExt cx="2177437" cy="2946436"/>
          </a:xfrm>
        </p:grpSpPr>
        <p:sp>
          <p:nvSpPr>
            <p:cNvPr id="98" name="Google Shape;98;p18"/>
            <p:cNvSpPr/>
            <p:nvPr/>
          </p:nvSpPr>
          <p:spPr>
            <a:xfrm>
              <a:off x="0" y="1189993"/>
              <a:ext cx="2151300" cy="669000"/>
            </a:xfrm>
            <a:prstGeom prst="homePlate">
              <a:avLst>
                <a:gd fmla="val 50000" name="adj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Discover Consulting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" name="Google Shape;99;p18"/>
            <p:cNvSpPr txBox="1"/>
            <p:nvPr/>
          </p:nvSpPr>
          <p:spPr>
            <a:xfrm>
              <a:off x="-26137" y="1836929"/>
              <a:ext cx="1995000" cy="22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Intro to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Determine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y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our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f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it 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eep dive into the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ndustry's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ynamics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0" name="Google Shape;100;p18"/>
          <p:cNvGrpSpPr/>
          <p:nvPr/>
        </p:nvGrpSpPr>
        <p:grpSpPr>
          <a:xfrm>
            <a:off x="1755542" y="1831529"/>
            <a:ext cx="1778024" cy="2922186"/>
            <a:chOff x="1598774" y="1189781"/>
            <a:chExt cx="2234541" cy="2907648"/>
          </a:xfrm>
        </p:grpSpPr>
        <p:sp>
          <p:nvSpPr>
            <p:cNvPr id="101" name="Google Shape;101;p18"/>
            <p:cNvSpPr/>
            <p:nvPr/>
          </p:nvSpPr>
          <p:spPr>
            <a:xfrm>
              <a:off x="1838315" y="1189781"/>
              <a:ext cx="1995000" cy="669000"/>
            </a:xfrm>
            <a:prstGeom prst="chevron">
              <a:avLst>
                <a:gd fmla="val 50000" name="adj"/>
              </a:avLst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Hands-On Projects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" name="Google Shape;102;p18"/>
            <p:cNvSpPr txBox="1"/>
            <p:nvPr/>
          </p:nvSpPr>
          <p:spPr>
            <a:xfrm>
              <a:off x="1598774" y="1836929"/>
              <a:ext cx="2064000" cy="22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Engage with clients to solve real-world problem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evelop soft skills needed for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3" name="Google Shape;103;p18"/>
          <p:cNvGrpSpPr/>
          <p:nvPr/>
        </p:nvGrpSpPr>
        <p:grpSpPr>
          <a:xfrm>
            <a:off x="3172730" y="1831529"/>
            <a:ext cx="1654840" cy="4059143"/>
            <a:chOff x="3379832" y="1189781"/>
            <a:chExt cx="2079729" cy="4038948"/>
          </a:xfrm>
        </p:grpSpPr>
        <p:sp>
          <p:nvSpPr>
            <p:cNvPr id="104" name="Google Shape;104;p18"/>
            <p:cNvSpPr/>
            <p:nvPr/>
          </p:nvSpPr>
          <p:spPr>
            <a:xfrm>
              <a:off x="3516761" y="1189781"/>
              <a:ext cx="19428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Connect &amp; Explore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5" name="Google Shape;105;p18"/>
            <p:cNvSpPr txBox="1"/>
            <p:nvPr/>
          </p:nvSpPr>
          <p:spPr>
            <a:xfrm>
              <a:off x="3379832" y="1836929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Exclusive networking events with alumni, </a:t>
              </a:r>
              <a:r>
                <a:rPr lang="en" sz="800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current consultants, and recruiters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Deep dive into different consulting firm cultures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6" name="Google Shape;106;p18"/>
          <p:cNvGrpSpPr/>
          <p:nvPr/>
        </p:nvGrpSpPr>
        <p:grpSpPr>
          <a:xfrm>
            <a:off x="5919947" y="1831522"/>
            <a:ext cx="1675435" cy="4081099"/>
            <a:chOff x="6832413" y="1189775"/>
            <a:chExt cx="2105612" cy="4060795"/>
          </a:xfrm>
        </p:grpSpPr>
        <p:sp>
          <p:nvSpPr>
            <p:cNvPr id="107" name="Google Shape;107;p18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Case Mastery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" name="Google Shape;108;p18"/>
            <p:cNvSpPr txBox="1"/>
            <p:nvPr/>
          </p:nvSpPr>
          <p:spPr>
            <a:xfrm>
              <a:off x="6832413" y="1858770"/>
              <a:ext cx="20640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Comprehensive case interview preparation sessions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National casing network for you to find case partners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Case competition and casebook competition to showcase your skills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9" name="Google Shape;109;p18"/>
          <p:cNvGrpSpPr/>
          <p:nvPr/>
        </p:nvGrpSpPr>
        <p:grpSpPr>
          <a:xfrm>
            <a:off x="4523966" y="1831522"/>
            <a:ext cx="1689008" cy="4081099"/>
            <a:chOff x="5136681" y="1189775"/>
            <a:chExt cx="2122669" cy="4060795"/>
          </a:xfrm>
        </p:grpSpPr>
        <p:sp>
          <p:nvSpPr>
            <p:cNvPr id="110" name="Google Shape;110;p18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Portfolio Building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" name="Google Shape;111;p18"/>
            <p:cNvSpPr txBox="1"/>
            <p:nvPr/>
          </p:nvSpPr>
          <p:spPr>
            <a:xfrm>
              <a:off x="5136681" y="1858770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Hands-on resume and cover letter workshops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Collaboration with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C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areer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ervice for personalized guidance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2" name="Google Shape;112;p18"/>
          <p:cNvSpPr txBox="1"/>
          <p:nvPr/>
        </p:nvSpPr>
        <p:spPr>
          <a:xfrm>
            <a:off x="7595375" y="1936525"/>
            <a:ext cx="12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🎉</a:t>
            </a:r>
            <a:endParaRPr b="1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300" u="none" cap="none" strike="noStrike">
                <a:solidFill>
                  <a:schemeClr val="dk1"/>
                </a:solidFill>
              </a:rPr>
              <a:t>C</a:t>
            </a:r>
            <a:r>
              <a:rPr b="1" i="1" lang="en" sz="1300">
                <a:solidFill>
                  <a:schemeClr val="dk1"/>
                </a:solidFill>
              </a:rPr>
              <a:t>ONSULTING</a:t>
            </a:r>
            <a:endParaRPr b="1" i="1" sz="1300" u="none" cap="none" strike="noStrike">
              <a:solidFill>
                <a:schemeClr val="dk1"/>
              </a:solidFill>
            </a:endParaRPr>
          </a:p>
        </p:txBody>
      </p:sp>
      <p:sp>
        <p:nvSpPr>
          <p:cNvPr id="113" name="Google Shape;113;p18"/>
          <p:cNvSpPr txBox="1"/>
          <p:nvPr/>
        </p:nvSpPr>
        <p:spPr>
          <a:xfrm>
            <a:off x="386400" y="1218475"/>
            <a:ext cx="71337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13C81"/>
                </a:solidFill>
              </a:rPr>
              <a:t>PGCC supports you through every step toward consulting</a:t>
            </a:r>
            <a:endParaRPr b="1" sz="1800">
              <a:solidFill>
                <a:srgbClr val="313C8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9"/>
          <p:cNvPicPr preferRelativeResize="0"/>
          <p:nvPr/>
        </p:nvPicPr>
        <p:blipFill rotWithShape="1">
          <a:blip r:embed="rId3">
            <a:alphaModFix amt="13000"/>
          </a:blip>
          <a:srcRect b="39382" l="0" r="0" t="0"/>
          <a:stretch/>
        </p:blipFill>
        <p:spPr>
          <a:xfrm>
            <a:off x="379200" y="1703425"/>
            <a:ext cx="8575826" cy="259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78775"/>
            <a:ext cx="5901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5714"/>
              <a:buFont typeface="Microsoft YaHei"/>
              <a:buNone/>
            </a:pPr>
            <a:r>
              <a:rPr b="1" lang="en">
                <a:solidFill>
                  <a:srgbClr val="980000"/>
                </a:solidFill>
              </a:rPr>
              <a:t>How do we accomplish our mission?</a:t>
            </a:r>
            <a:endParaRPr b="1">
              <a:solidFill>
                <a:srgbClr val="980000"/>
              </a:solidFill>
            </a:endParaRPr>
          </a:p>
        </p:txBody>
      </p:sp>
      <p:pic>
        <p:nvPicPr>
          <p:cNvPr id="120" name="Google Shape;12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19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2" name="Google Shape;122;p19"/>
          <p:cNvGrpSpPr/>
          <p:nvPr/>
        </p:nvGrpSpPr>
        <p:grpSpPr>
          <a:xfrm>
            <a:off x="462600" y="1831742"/>
            <a:ext cx="1732587" cy="2961168"/>
            <a:chOff x="-26137" y="1189993"/>
            <a:chExt cx="2177437" cy="2946436"/>
          </a:xfrm>
        </p:grpSpPr>
        <p:sp>
          <p:nvSpPr>
            <p:cNvPr id="123" name="Google Shape;123;p19"/>
            <p:cNvSpPr/>
            <p:nvPr/>
          </p:nvSpPr>
          <p:spPr>
            <a:xfrm>
              <a:off x="0" y="1189993"/>
              <a:ext cx="2151300" cy="669000"/>
            </a:xfrm>
            <a:prstGeom prst="homePlate">
              <a:avLst>
                <a:gd fmla="val 50000" name="adj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Discover Consulting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" name="Google Shape;124;p19"/>
            <p:cNvSpPr txBox="1"/>
            <p:nvPr/>
          </p:nvSpPr>
          <p:spPr>
            <a:xfrm>
              <a:off x="-26137" y="1836929"/>
              <a:ext cx="1995000" cy="22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Intro to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Determine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y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our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f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it 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eep dive into the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ndustry's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ynamics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5" name="Google Shape;125;p19"/>
          <p:cNvGrpSpPr/>
          <p:nvPr/>
        </p:nvGrpSpPr>
        <p:grpSpPr>
          <a:xfrm>
            <a:off x="1755542" y="1831529"/>
            <a:ext cx="1778024" cy="2922186"/>
            <a:chOff x="1598774" y="1189781"/>
            <a:chExt cx="2234541" cy="2907648"/>
          </a:xfrm>
        </p:grpSpPr>
        <p:sp>
          <p:nvSpPr>
            <p:cNvPr id="126" name="Google Shape;126;p19"/>
            <p:cNvSpPr/>
            <p:nvPr/>
          </p:nvSpPr>
          <p:spPr>
            <a:xfrm>
              <a:off x="1838315" y="1189781"/>
              <a:ext cx="1995000" cy="669000"/>
            </a:xfrm>
            <a:prstGeom prst="chevron">
              <a:avLst>
                <a:gd fmla="val 50000" name="adj"/>
              </a:avLst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Hands-On Projects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" name="Google Shape;127;p19"/>
            <p:cNvSpPr txBox="1"/>
            <p:nvPr/>
          </p:nvSpPr>
          <p:spPr>
            <a:xfrm>
              <a:off x="1598774" y="1836929"/>
              <a:ext cx="2064000" cy="22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Engage with clients to solve real-world problem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evelop soft skills needed for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28" name="Google Shape;128;p19"/>
          <p:cNvGrpSpPr/>
          <p:nvPr/>
        </p:nvGrpSpPr>
        <p:grpSpPr>
          <a:xfrm>
            <a:off x="3172730" y="1831529"/>
            <a:ext cx="1654840" cy="4059143"/>
            <a:chOff x="3379832" y="1189781"/>
            <a:chExt cx="2079729" cy="4038948"/>
          </a:xfrm>
        </p:grpSpPr>
        <p:sp>
          <p:nvSpPr>
            <p:cNvPr id="129" name="Google Shape;129;p19"/>
            <p:cNvSpPr/>
            <p:nvPr/>
          </p:nvSpPr>
          <p:spPr>
            <a:xfrm>
              <a:off x="3516761" y="1189781"/>
              <a:ext cx="19428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Connect &amp; Explore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" name="Google Shape;130;p19"/>
            <p:cNvSpPr txBox="1"/>
            <p:nvPr/>
          </p:nvSpPr>
          <p:spPr>
            <a:xfrm>
              <a:off x="3379832" y="1836929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Exclusive networking events with alumni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Deep dive into different consulting firm cultures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Q&amp;A with current consultants and recruiters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1" name="Google Shape;131;p19"/>
          <p:cNvGrpSpPr/>
          <p:nvPr/>
        </p:nvGrpSpPr>
        <p:grpSpPr>
          <a:xfrm>
            <a:off x="5919947" y="1831522"/>
            <a:ext cx="1675435" cy="4081099"/>
            <a:chOff x="6832413" y="1189775"/>
            <a:chExt cx="2105612" cy="4060795"/>
          </a:xfrm>
        </p:grpSpPr>
        <p:sp>
          <p:nvSpPr>
            <p:cNvPr id="132" name="Google Shape;132;p19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Case Mastery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" name="Google Shape;133;p19"/>
            <p:cNvSpPr txBox="1"/>
            <p:nvPr/>
          </p:nvSpPr>
          <p:spPr>
            <a:xfrm>
              <a:off x="6832413" y="1858770"/>
              <a:ext cx="20640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Comprehensive case interview preparation sessions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National casing network for you to find case partners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Case competition and casebook competition to showcase your skills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4" name="Google Shape;134;p19"/>
          <p:cNvGrpSpPr/>
          <p:nvPr/>
        </p:nvGrpSpPr>
        <p:grpSpPr>
          <a:xfrm>
            <a:off x="4523966" y="1831522"/>
            <a:ext cx="1689008" cy="4081099"/>
            <a:chOff x="5136681" y="1189775"/>
            <a:chExt cx="2122669" cy="4060795"/>
          </a:xfrm>
        </p:grpSpPr>
        <p:sp>
          <p:nvSpPr>
            <p:cNvPr id="135" name="Google Shape;135;p19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Portfolio Building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" name="Google Shape;136;p19"/>
            <p:cNvSpPr txBox="1"/>
            <p:nvPr/>
          </p:nvSpPr>
          <p:spPr>
            <a:xfrm>
              <a:off x="5136681" y="1858770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Hands-on resume and cover letter workshops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Collaboration with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C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areer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ervice for personalized guidance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37" name="Google Shape;137;p19"/>
          <p:cNvSpPr txBox="1"/>
          <p:nvPr/>
        </p:nvSpPr>
        <p:spPr>
          <a:xfrm>
            <a:off x="7595375" y="1936525"/>
            <a:ext cx="12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100" u="none" cap="none" strike="noStrike">
                <a:solidFill>
                  <a:schemeClr val="dk1"/>
                </a:solidFill>
              </a:rPr>
              <a:t>🎉</a:t>
            </a:r>
            <a:endParaRPr b="1" i="1" sz="11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300" u="none" cap="none" strike="noStrike">
                <a:solidFill>
                  <a:schemeClr val="dk1"/>
                </a:solidFill>
              </a:rPr>
              <a:t>C</a:t>
            </a:r>
            <a:r>
              <a:rPr b="1" i="1" lang="en" sz="1300">
                <a:solidFill>
                  <a:schemeClr val="dk1"/>
                </a:solidFill>
              </a:rPr>
              <a:t>ONSULTING</a:t>
            </a:r>
            <a:endParaRPr b="1" i="1" sz="1300" u="none" cap="none" strike="noStrike">
              <a:solidFill>
                <a:schemeClr val="dk1"/>
              </a:solidFill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1013" y="2571744"/>
            <a:ext cx="1778025" cy="2182606"/>
          </a:xfrm>
          <a:prstGeom prst="rect">
            <a:avLst/>
          </a:prstGeom>
          <a:noFill/>
          <a:ln cap="flat" cmpd="sng" w="19050">
            <a:solidFill>
              <a:srgbClr val="01256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9" name="Google Shape;139;p19"/>
          <p:cNvSpPr txBox="1"/>
          <p:nvPr/>
        </p:nvSpPr>
        <p:spPr>
          <a:xfrm>
            <a:off x="386400" y="3707650"/>
            <a:ext cx="1866900" cy="1046700"/>
          </a:xfrm>
          <a:prstGeom prst="rect">
            <a:avLst/>
          </a:prstGeom>
          <a:noFill/>
          <a:ln cap="flat" cmpd="sng" w="19050">
            <a:solidFill>
              <a:srgbClr val="202F6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202F6A"/>
              </a:buClr>
              <a:buSzPts val="1400"/>
              <a:buChar char="❖"/>
            </a:pPr>
            <a:r>
              <a:rPr lang="en">
                <a:solidFill>
                  <a:srgbClr val="202F6A"/>
                </a:solidFill>
              </a:rPr>
              <a:t>Workshops </a:t>
            </a:r>
            <a:endParaRPr>
              <a:solidFill>
                <a:srgbClr val="202F6A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202F6A"/>
              </a:buClr>
              <a:buSzPts val="1400"/>
              <a:buChar char="❖"/>
            </a:pPr>
            <a:r>
              <a:rPr lang="en">
                <a:solidFill>
                  <a:srgbClr val="202F6A"/>
                </a:solidFill>
              </a:rPr>
              <a:t>Private lectures</a:t>
            </a:r>
            <a:endParaRPr>
              <a:solidFill>
                <a:srgbClr val="202F6A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202F6A"/>
              </a:buClr>
              <a:buSzPts val="1400"/>
              <a:buChar char="❖"/>
            </a:pPr>
            <a:r>
              <a:rPr lang="en">
                <a:solidFill>
                  <a:srgbClr val="202F6A"/>
                </a:solidFill>
              </a:rPr>
              <a:t>Q&amp;A panels</a:t>
            </a:r>
            <a:endParaRPr>
              <a:solidFill>
                <a:srgbClr val="202F6A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202F6A"/>
              </a:buClr>
              <a:buSzPts val="1400"/>
              <a:buChar char="❖"/>
            </a:pPr>
            <a:r>
              <a:rPr lang="en">
                <a:solidFill>
                  <a:srgbClr val="202F6A"/>
                </a:solidFill>
              </a:rPr>
              <a:t>Networking events</a:t>
            </a:r>
            <a:endParaRPr>
              <a:solidFill>
                <a:srgbClr val="202F6A"/>
              </a:solidFill>
            </a:endParaRPr>
          </a:p>
        </p:txBody>
      </p:sp>
      <p:cxnSp>
        <p:nvCxnSpPr>
          <p:cNvPr id="140" name="Google Shape;140;p19"/>
          <p:cNvCxnSpPr/>
          <p:nvPr/>
        </p:nvCxnSpPr>
        <p:spPr>
          <a:xfrm flipH="1" rot="10800000">
            <a:off x="390175" y="3227750"/>
            <a:ext cx="197700" cy="4866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19"/>
          <p:cNvCxnSpPr/>
          <p:nvPr/>
        </p:nvCxnSpPr>
        <p:spPr>
          <a:xfrm rot="10800000">
            <a:off x="1963725" y="3220250"/>
            <a:ext cx="281100" cy="4713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42" name="Google Shape;142;p19"/>
          <p:cNvSpPr txBox="1"/>
          <p:nvPr/>
        </p:nvSpPr>
        <p:spPr>
          <a:xfrm>
            <a:off x="386400" y="1218475"/>
            <a:ext cx="71337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13C81"/>
                </a:solidFill>
              </a:rPr>
              <a:t>PGCC supports you through every step toward consulting</a:t>
            </a:r>
            <a:endParaRPr b="1" sz="1800">
              <a:solidFill>
                <a:srgbClr val="313C8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 rotWithShape="1">
          <a:blip r:embed="rId3">
            <a:alphaModFix amt="13000"/>
          </a:blip>
          <a:srcRect b="39382" l="0" r="0" t="0"/>
          <a:stretch/>
        </p:blipFill>
        <p:spPr>
          <a:xfrm>
            <a:off x="379200" y="1703425"/>
            <a:ext cx="8575826" cy="25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0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50" name="Google Shape;150;p20"/>
          <p:cNvGrpSpPr/>
          <p:nvPr/>
        </p:nvGrpSpPr>
        <p:grpSpPr>
          <a:xfrm>
            <a:off x="462600" y="1831742"/>
            <a:ext cx="1732587" cy="2961168"/>
            <a:chOff x="-26137" y="1189993"/>
            <a:chExt cx="2177437" cy="2946436"/>
          </a:xfrm>
        </p:grpSpPr>
        <p:sp>
          <p:nvSpPr>
            <p:cNvPr id="151" name="Google Shape;151;p20"/>
            <p:cNvSpPr/>
            <p:nvPr/>
          </p:nvSpPr>
          <p:spPr>
            <a:xfrm>
              <a:off x="0" y="1189993"/>
              <a:ext cx="2151300" cy="669000"/>
            </a:xfrm>
            <a:prstGeom prst="homePlate">
              <a:avLst>
                <a:gd fmla="val 50000" name="adj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Discover Consulting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2" name="Google Shape;152;p20"/>
            <p:cNvSpPr txBox="1"/>
            <p:nvPr/>
          </p:nvSpPr>
          <p:spPr>
            <a:xfrm>
              <a:off x="-26137" y="1836929"/>
              <a:ext cx="1995000" cy="22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Intro to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Determine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y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our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f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it 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eep dive into the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ndustry's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ynamics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3" name="Google Shape;153;p20"/>
          <p:cNvGrpSpPr/>
          <p:nvPr/>
        </p:nvGrpSpPr>
        <p:grpSpPr>
          <a:xfrm>
            <a:off x="1755542" y="1831529"/>
            <a:ext cx="1778024" cy="2922186"/>
            <a:chOff x="1598774" y="1189781"/>
            <a:chExt cx="2234541" cy="2907648"/>
          </a:xfrm>
        </p:grpSpPr>
        <p:sp>
          <p:nvSpPr>
            <p:cNvPr id="154" name="Google Shape;154;p20"/>
            <p:cNvSpPr/>
            <p:nvPr/>
          </p:nvSpPr>
          <p:spPr>
            <a:xfrm>
              <a:off x="1838315" y="1189781"/>
              <a:ext cx="1995000" cy="669000"/>
            </a:xfrm>
            <a:prstGeom prst="chevron">
              <a:avLst>
                <a:gd fmla="val 50000" name="adj"/>
              </a:avLst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Hands-On Projects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5" name="Google Shape;155;p20"/>
            <p:cNvSpPr txBox="1"/>
            <p:nvPr/>
          </p:nvSpPr>
          <p:spPr>
            <a:xfrm>
              <a:off x="1598774" y="1836929"/>
              <a:ext cx="2064000" cy="22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Engage with clients to solve real-world problem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evelop soft skills needed for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6" name="Google Shape;156;p20"/>
          <p:cNvGrpSpPr/>
          <p:nvPr/>
        </p:nvGrpSpPr>
        <p:grpSpPr>
          <a:xfrm>
            <a:off x="3172730" y="1831529"/>
            <a:ext cx="1654840" cy="4059143"/>
            <a:chOff x="3379832" y="1189781"/>
            <a:chExt cx="2079729" cy="4038948"/>
          </a:xfrm>
        </p:grpSpPr>
        <p:sp>
          <p:nvSpPr>
            <p:cNvPr id="157" name="Google Shape;157;p20"/>
            <p:cNvSpPr/>
            <p:nvPr/>
          </p:nvSpPr>
          <p:spPr>
            <a:xfrm>
              <a:off x="3516761" y="1189781"/>
              <a:ext cx="19428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Connect &amp; Explore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58" name="Google Shape;158;p20"/>
            <p:cNvSpPr txBox="1"/>
            <p:nvPr/>
          </p:nvSpPr>
          <p:spPr>
            <a:xfrm>
              <a:off x="3379832" y="1836929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Exclusive networking events with alumni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Deep dive into different consulting firm cultures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Q&amp;A with current consultants and recruiters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59" name="Google Shape;159;p20"/>
          <p:cNvGrpSpPr/>
          <p:nvPr/>
        </p:nvGrpSpPr>
        <p:grpSpPr>
          <a:xfrm>
            <a:off x="5919947" y="1831522"/>
            <a:ext cx="1675435" cy="4081099"/>
            <a:chOff x="6832413" y="1189775"/>
            <a:chExt cx="2105612" cy="4060795"/>
          </a:xfrm>
        </p:grpSpPr>
        <p:sp>
          <p:nvSpPr>
            <p:cNvPr id="160" name="Google Shape;160;p20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Case Mastery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1" name="Google Shape;161;p20"/>
            <p:cNvSpPr txBox="1"/>
            <p:nvPr/>
          </p:nvSpPr>
          <p:spPr>
            <a:xfrm>
              <a:off x="6832413" y="1858770"/>
              <a:ext cx="20640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Comprehensive case interview preparation sessions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National casing network for you to find case partners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Case competition and casebook competition to showcase your skills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62" name="Google Shape;162;p20"/>
          <p:cNvGrpSpPr/>
          <p:nvPr/>
        </p:nvGrpSpPr>
        <p:grpSpPr>
          <a:xfrm>
            <a:off x="4523966" y="1831522"/>
            <a:ext cx="1689008" cy="4081099"/>
            <a:chOff x="5136681" y="1189775"/>
            <a:chExt cx="2122669" cy="4060795"/>
          </a:xfrm>
        </p:grpSpPr>
        <p:sp>
          <p:nvSpPr>
            <p:cNvPr id="163" name="Google Shape;163;p20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Portfolio Building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4" name="Google Shape;164;p20"/>
            <p:cNvSpPr txBox="1"/>
            <p:nvPr/>
          </p:nvSpPr>
          <p:spPr>
            <a:xfrm>
              <a:off x="5136681" y="1858770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Hands-on resume and cover letter workshops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Collaboration with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C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areer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ervice for personalized guidance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65" name="Google Shape;165;p20"/>
          <p:cNvSpPr txBox="1"/>
          <p:nvPr/>
        </p:nvSpPr>
        <p:spPr>
          <a:xfrm>
            <a:off x="7595375" y="1936525"/>
            <a:ext cx="12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100" u="none" cap="none" strike="noStrike">
                <a:solidFill>
                  <a:schemeClr val="dk1"/>
                </a:solidFill>
              </a:rPr>
              <a:t>🎉</a:t>
            </a:r>
            <a:endParaRPr b="1" i="1" sz="11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300" u="none" cap="none" strike="noStrike">
                <a:solidFill>
                  <a:schemeClr val="dk1"/>
                </a:solidFill>
              </a:rPr>
              <a:t>C</a:t>
            </a:r>
            <a:r>
              <a:rPr b="1" i="1" lang="en" sz="1300">
                <a:solidFill>
                  <a:schemeClr val="dk1"/>
                </a:solidFill>
              </a:rPr>
              <a:t>ONSULTING</a:t>
            </a:r>
            <a:endParaRPr b="1" i="1" sz="1300" u="none" cap="none" strike="noStrike">
              <a:solidFill>
                <a:schemeClr val="dk1"/>
              </a:solidFill>
            </a:endParaRPr>
          </a:p>
        </p:txBody>
      </p:sp>
      <p:pic>
        <p:nvPicPr>
          <p:cNvPr id="166" name="Google Shape;16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93075" y="2571750"/>
            <a:ext cx="1873575" cy="24253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0"/>
          <p:cNvSpPr txBox="1"/>
          <p:nvPr/>
        </p:nvSpPr>
        <p:spPr>
          <a:xfrm>
            <a:off x="1362700" y="3707025"/>
            <a:ext cx="2470800" cy="1262100"/>
          </a:xfrm>
          <a:prstGeom prst="rect">
            <a:avLst/>
          </a:prstGeom>
          <a:noFill/>
          <a:ln cap="flat" cmpd="sng" w="19050">
            <a:solidFill>
              <a:srgbClr val="202F6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Pro bono projects</a:t>
            </a:r>
            <a:endParaRPr>
              <a:solidFill>
                <a:srgbClr val="17246E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Various industries</a:t>
            </a:r>
            <a:endParaRPr>
              <a:solidFill>
                <a:srgbClr val="17246E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Local start-ups to multinational corporations</a:t>
            </a:r>
            <a:endParaRPr>
              <a:solidFill>
                <a:srgbClr val="17246E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Training workshops</a:t>
            </a:r>
            <a:endParaRPr>
              <a:solidFill>
                <a:srgbClr val="17246E"/>
              </a:solidFill>
            </a:endParaRPr>
          </a:p>
        </p:txBody>
      </p:sp>
      <p:cxnSp>
        <p:nvCxnSpPr>
          <p:cNvPr id="168" name="Google Shape;168;p20"/>
          <p:cNvCxnSpPr/>
          <p:nvPr/>
        </p:nvCxnSpPr>
        <p:spPr>
          <a:xfrm rot="10800000">
            <a:off x="3202525" y="3288850"/>
            <a:ext cx="630900" cy="4179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69" name="Google Shape;169;p20"/>
          <p:cNvCxnSpPr/>
          <p:nvPr/>
        </p:nvCxnSpPr>
        <p:spPr>
          <a:xfrm flipH="1">
            <a:off x="1362600" y="3220300"/>
            <a:ext cx="639000" cy="4866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70" name="Google Shape;170;p20"/>
          <p:cNvSpPr txBox="1"/>
          <p:nvPr>
            <p:ph type="title"/>
          </p:nvPr>
        </p:nvSpPr>
        <p:spPr>
          <a:xfrm>
            <a:off x="311700" y="478775"/>
            <a:ext cx="5901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5714"/>
              <a:buFont typeface="Microsoft YaHei"/>
              <a:buNone/>
            </a:pPr>
            <a:r>
              <a:rPr b="1" lang="en">
                <a:solidFill>
                  <a:srgbClr val="980000"/>
                </a:solidFill>
              </a:rPr>
              <a:t>How do we accomplish our mission?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171" name="Google Shape;171;p20"/>
          <p:cNvSpPr txBox="1"/>
          <p:nvPr/>
        </p:nvSpPr>
        <p:spPr>
          <a:xfrm>
            <a:off x="386400" y="1218475"/>
            <a:ext cx="71337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13C81"/>
                </a:solidFill>
              </a:rPr>
              <a:t>PGCC supports you through every step toward consulting</a:t>
            </a:r>
            <a:endParaRPr b="1" sz="1800">
              <a:solidFill>
                <a:srgbClr val="313C8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1"/>
          <p:cNvPicPr preferRelativeResize="0"/>
          <p:nvPr/>
        </p:nvPicPr>
        <p:blipFill rotWithShape="1">
          <a:blip r:embed="rId3">
            <a:alphaModFix amt="13000"/>
          </a:blip>
          <a:srcRect b="39382" l="0" r="0" t="0"/>
          <a:stretch/>
        </p:blipFill>
        <p:spPr>
          <a:xfrm>
            <a:off x="379200" y="1703425"/>
            <a:ext cx="8575826" cy="25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21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79" name="Google Shape;179;p21"/>
          <p:cNvGrpSpPr/>
          <p:nvPr/>
        </p:nvGrpSpPr>
        <p:grpSpPr>
          <a:xfrm>
            <a:off x="462600" y="1831742"/>
            <a:ext cx="1732587" cy="2961168"/>
            <a:chOff x="-26137" y="1189993"/>
            <a:chExt cx="2177437" cy="2946436"/>
          </a:xfrm>
        </p:grpSpPr>
        <p:sp>
          <p:nvSpPr>
            <p:cNvPr id="180" name="Google Shape;180;p21"/>
            <p:cNvSpPr/>
            <p:nvPr/>
          </p:nvSpPr>
          <p:spPr>
            <a:xfrm>
              <a:off x="0" y="1189993"/>
              <a:ext cx="2151300" cy="669000"/>
            </a:xfrm>
            <a:prstGeom prst="homePlate">
              <a:avLst>
                <a:gd fmla="val 50000" name="adj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Discover Consulting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1" name="Google Shape;181;p21"/>
            <p:cNvSpPr txBox="1"/>
            <p:nvPr/>
          </p:nvSpPr>
          <p:spPr>
            <a:xfrm>
              <a:off x="-26137" y="1836929"/>
              <a:ext cx="1995000" cy="22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Intro to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Determine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y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our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f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it 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eep dive into the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ndustry's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ynamics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2" name="Google Shape;182;p21"/>
          <p:cNvGrpSpPr/>
          <p:nvPr/>
        </p:nvGrpSpPr>
        <p:grpSpPr>
          <a:xfrm>
            <a:off x="1755542" y="1831529"/>
            <a:ext cx="1778024" cy="2922186"/>
            <a:chOff x="1598774" y="1189781"/>
            <a:chExt cx="2234541" cy="2907648"/>
          </a:xfrm>
        </p:grpSpPr>
        <p:sp>
          <p:nvSpPr>
            <p:cNvPr id="183" name="Google Shape;183;p21"/>
            <p:cNvSpPr/>
            <p:nvPr/>
          </p:nvSpPr>
          <p:spPr>
            <a:xfrm>
              <a:off x="1838315" y="1189781"/>
              <a:ext cx="1995000" cy="669000"/>
            </a:xfrm>
            <a:prstGeom prst="chevron">
              <a:avLst>
                <a:gd fmla="val 50000" name="adj"/>
              </a:avLst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Hands-On Projects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4" name="Google Shape;184;p21"/>
            <p:cNvSpPr txBox="1"/>
            <p:nvPr/>
          </p:nvSpPr>
          <p:spPr>
            <a:xfrm>
              <a:off x="1598774" y="1836929"/>
              <a:ext cx="2064000" cy="22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Engage with clients to solve real-world problem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evelop soft skills needed for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5" name="Google Shape;185;p21"/>
          <p:cNvGrpSpPr/>
          <p:nvPr/>
        </p:nvGrpSpPr>
        <p:grpSpPr>
          <a:xfrm>
            <a:off x="3172730" y="1831529"/>
            <a:ext cx="1654840" cy="4059143"/>
            <a:chOff x="3379832" y="1189781"/>
            <a:chExt cx="2079729" cy="4038948"/>
          </a:xfrm>
        </p:grpSpPr>
        <p:sp>
          <p:nvSpPr>
            <p:cNvPr id="186" name="Google Shape;186;p21"/>
            <p:cNvSpPr/>
            <p:nvPr/>
          </p:nvSpPr>
          <p:spPr>
            <a:xfrm>
              <a:off x="3516761" y="1189781"/>
              <a:ext cx="19428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Connect &amp; Explore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87" name="Google Shape;187;p21"/>
            <p:cNvSpPr txBox="1"/>
            <p:nvPr/>
          </p:nvSpPr>
          <p:spPr>
            <a:xfrm>
              <a:off x="3379832" y="1836929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Exclusive networking events with alumni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Deep dive into different consulting firm cultures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Q&amp;A with current consultants and recruiters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8" name="Google Shape;188;p21"/>
          <p:cNvGrpSpPr/>
          <p:nvPr/>
        </p:nvGrpSpPr>
        <p:grpSpPr>
          <a:xfrm>
            <a:off x="5919947" y="1831522"/>
            <a:ext cx="1675435" cy="4081099"/>
            <a:chOff x="6832413" y="1189775"/>
            <a:chExt cx="2105612" cy="4060795"/>
          </a:xfrm>
        </p:grpSpPr>
        <p:sp>
          <p:nvSpPr>
            <p:cNvPr id="189" name="Google Shape;189;p21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Case Mastery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0" name="Google Shape;190;p21"/>
            <p:cNvSpPr txBox="1"/>
            <p:nvPr/>
          </p:nvSpPr>
          <p:spPr>
            <a:xfrm>
              <a:off x="6832413" y="1858770"/>
              <a:ext cx="20640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Comprehensive case interview preparation sessions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National casing network for you to find case partners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Case competition and casebook competition to showcase your skills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>
          <a:xfrm>
            <a:off x="4523966" y="1831522"/>
            <a:ext cx="1689008" cy="4081099"/>
            <a:chOff x="5136681" y="1189775"/>
            <a:chExt cx="2122669" cy="4060795"/>
          </a:xfrm>
        </p:grpSpPr>
        <p:sp>
          <p:nvSpPr>
            <p:cNvPr id="192" name="Google Shape;192;p21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Portfolio Building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93" name="Google Shape;193;p21"/>
            <p:cNvSpPr txBox="1"/>
            <p:nvPr/>
          </p:nvSpPr>
          <p:spPr>
            <a:xfrm>
              <a:off x="5136681" y="1858770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Hands-on resume and cover letter workshops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Collaboration with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C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areer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ervice for personalized guidance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94" name="Google Shape;194;p21"/>
          <p:cNvSpPr txBox="1"/>
          <p:nvPr/>
        </p:nvSpPr>
        <p:spPr>
          <a:xfrm>
            <a:off x="7595375" y="1936525"/>
            <a:ext cx="12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100" u="none" cap="none" strike="noStrike">
                <a:solidFill>
                  <a:schemeClr val="dk1"/>
                </a:solidFill>
              </a:rPr>
              <a:t>🎉</a:t>
            </a:r>
            <a:endParaRPr b="1" i="1" sz="11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300" u="none" cap="none" strike="noStrike">
                <a:solidFill>
                  <a:schemeClr val="dk1"/>
                </a:solidFill>
              </a:rPr>
              <a:t>C</a:t>
            </a:r>
            <a:r>
              <a:rPr b="1" i="1" lang="en" sz="1300">
                <a:solidFill>
                  <a:schemeClr val="dk1"/>
                </a:solidFill>
              </a:rPr>
              <a:t>ONSULTING</a:t>
            </a:r>
            <a:endParaRPr b="1" i="1" sz="1300" u="none" cap="none" strike="noStrike">
              <a:solidFill>
                <a:schemeClr val="dk1"/>
              </a:solidFill>
            </a:endParaRPr>
          </a:p>
        </p:txBody>
      </p:sp>
      <p:pic>
        <p:nvPicPr>
          <p:cNvPr id="195" name="Google Shape;19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4900" y="2488875"/>
            <a:ext cx="1829801" cy="2368675"/>
          </a:xfrm>
          <a:prstGeom prst="rect">
            <a:avLst/>
          </a:prstGeom>
          <a:noFill/>
          <a:ln cap="flat" cmpd="sng" w="19050">
            <a:solidFill>
              <a:srgbClr val="01256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6" name="Google Shape;196;p21"/>
          <p:cNvSpPr txBox="1"/>
          <p:nvPr/>
        </p:nvSpPr>
        <p:spPr>
          <a:xfrm>
            <a:off x="2860100" y="4026250"/>
            <a:ext cx="2470800" cy="831300"/>
          </a:xfrm>
          <a:prstGeom prst="rect">
            <a:avLst/>
          </a:prstGeom>
          <a:noFill/>
          <a:ln cap="flat" cmpd="sng" w="19050">
            <a:solidFill>
              <a:srgbClr val="202F6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Career fairs</a:t>
            </a:r>
            <a:endParaRPr>
              <a:solidFill>
                <a:srgbClr val="17246E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Networking events</a:t>
            </a:r>
            <a:endParaRPr>
              <a:solidFill>
                <a:srgbClr val="17246E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Private recruitment events</a:t>
            </a:r>
            <a:endParaRPr>
              <a:solidFill>
                <a:srgbClr val="17246E"/>
              </a:solidFill>
            </a:endParaRPr>
          </a:p>
        </p:txBody>
      </p:sp>
      <p:cxnSp>
        <p:nvCxnSpPr>
          <p:cNvPr id="197" name="Google Shape;197;p21"/>
          <p:cNvCxnSpPr/>
          <p:nvPr/>
        </p:nvCxnSpPr>
        <p:spPr>
          <a:xfrm flipH="1">
            <a:off x="2859975" y="3440725"/>
            <a:ext cx="433800" cy="5856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98" name="Google Shape;198;p21"/>
          <p:cNvCxnSpPr/>
          <p:nvPr/>
        </p:nvCxnSpPr>
        <p:spPr>
          <a:xfrm rot="10800000">
            <a:off x="4715300" y="3410350"/>
            <a:ext cx="615600" cy="6159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pic>
        <p:nvPicPr>
          <p:cNvPr id="199" name="Google Shape;19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150" y="1966900"/>
            <a:ext cx="2660124" cy="1473825"/>
          </a:xfrm>
          <a:prstGeom prst="rect">
            <a:avLst/>
          </a:prstGeom>
          <a:noFill/>
          <a:ln cap="flat" cmpd="sng" w="19050">
            <a:solidFill>
              <a:srgbClr val="01256E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2151" y="3506693"/>
            <a:ext cx="2660124" cy="1350857"/>
          </a:xfrm>
          <a:prstGeom prst="rect">
            <a:avLst/>
          </a:prstGeom>
          <a:noFill/>
          <a:ln cap="flat" cmpd="sng" w="19050">
            <a:solidFill>
              <a:srgbClr val="01256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" name="Google Shape;201;p21"/>
          <p:cNvSpPr txBox="1"/>
          <p:nvPr>
            <p:ph type="title"/>
          </p:nvPr>
        </p:nvSpPr>
        <p:spPr>
          <a:xfrm>
            <a:off x="311700" y="478775"/>
            <a:ext cx="5901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5714"/>
              <a:buFont typeface="Microsoft YaHei"/>
              <a:buNone/>
            </a:pPr>
            <a:r>
              <a:rPr b="1" lang="en">
                <a:solidFill>
                  <a:srgbClr val="980000"/>
                </a:solidFill>
              </a:rPr>
              <a:t>How do we accomplish our mission?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02" name="Google Shape;202;p21"/>
          <p:cNvSpPr txBox="1"/>
          <p:nvPr/>
        </p:nvSpPr>
        <p:spPr>
          <a:xfrm>
            <a:off x="386400" y="1218475"/>
            <a:ext cx="71337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13C81"/>
                </a:solidFill>
              </a:rPr>
              <a:t>PGCC supports you through every step toward consulting</a:t>
            </a:r>
            <a:endParaRPr b="1" sz="1800">
              <a:solidFill>
                <a:srgbClr val="313C8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2"/>
          <p:cNvPicPr preferRelativeResize="0"/>
          <p:nvPr/>
        </p:nvPicPr>
        <p:blipFill rotWithShape="1">
          <a:blip r:embed="rId3">
            <a:alphaModFix amt="13000"/>
          </a:blip>
          <a:srcRect b="39382" l="0" r="0" t="0"/>
          <a:stretch/>
        </p:blipFill>
        <p:spPr>
          <a:xfrm>
            <a:off x="379200" y="1703425"/>
            <a:ext cx="8575826" cy="25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9450" y="86325"/>
            <a:ext cx="2937000" cy="689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22"/>
          <p:cNvCxnSpPr/>
          <p:nvPr/>
        </p:nvCxnSpPr>
        <p:spPr>
          <a:xfrm>
            <a:off x="351325" y="1034050"/>
            <a:ext cx="86037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10" name="Google Shape;210;p22"/>
          <p:cNvGrpSpPr/>
          <p:nvPr/>
        </p:nvGrpSpPr>
        <p:grpSpPr>
          <a:xfrm>
            <a:off x="462600" y="1831742"/>
            <a:ext cx="1732587" cy="2961168"/>
            <a:chOff x="-26137" y="1189993"/>
            <a:chExt cx="2177437" cy="2946436"/>
          </a:xfrm>
        </p:grpSpPr>
        <p:sp>
          <p:nvSpPr>
            <p:cNvPr id="211" name="Google Shape;211;p22"/>
            <p:cNvSpPr/>
            <p:nvPr/>
          </p:nvSpPr>
          <p:spPr>
            <a:xfrm>
              <a:off x="0" y="1189993"/>
              <a:ext cx="2151300" cy="669000"/>
            </a:xfrm>
            <a:prstGeom prst="homePlate">
              <a:avLst>
                <a:gd fmla="val 50000" name="adj"/>
              </a:avLst>
            </a:prstGeom>
            <a:solidFill>
              <a:srgbClr val="80201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Discover Consulting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2" name="Google Shape;212;p22"/>
            <p:cNvSpPr txBox="1"/>
            <p:nvPr/>
          </p:nvSpPr>
          <p:spPr>
            <a:xfrm>
              <a:off x="-26137" y="1836929"/>
              <a:ext cx="1995000" cy="229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Intro to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Determine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y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our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f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it 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eep dive into the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i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ndustry's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ynamics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3" name="Google Shape;213;p22"/>
          <p:cNvGrpSpPr/>
          <p:nvPr/>
        </p:nvGrpSpPr>
        <p:grpSpPr>
          <a:xfrm>
            <a:off x="1755542" y="1831529"/>
            <a:ext cx="1778024" cy="2922186"/>
            <a:chOff x="1598774" y="1189781"/>
            <a:chExt cx="2234541" cy="2907648"/>
          </a:xfrm>
        </p:grpSpPr>
        <p:sp>
          <p:nvSpPr>
            <p:cNvPr id="214" name="Google Shape;214;p22"/>
            <p:cNvSpPr/>
            <p:nvPr/>
          </p:nvSpPr>
          <p:spPr>
            <a:xfrm>
              <a:off x="1838315" y="1189781"/>
              <a:ext cx="1995000" cy="669000"/>
            </a:xfrm>
            <a:prstGeom prst="chevron">
              <a:avLst>
                <a:gd fmla="val 50000" name="adj"/>
              </a:avLst>
            </a:prstGeom>
            <a:solidFill>
              <a:srgbClr val="A72A1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Hands-On Projects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5" name="Google Shape;215;p22"/>
            <p:cNvSpPr txBox="1"/>
            <p:nvPr/>
          </p:nvSpPr>
          <p:spPr>
            <a:xfrm>
              <a:off x="1598774" y="1836929"/>
              <a:ext cx="2064000" cy="22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Engage with clients to solve real-world problem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D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evelop soft skills needed for consulting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6" name="Google Shape;216;p22"/>
          <p:cNvGrpSpPr/>
          <p:nvPr/>
        </p:nvGrpSpPr>
        <p:grpSpPr>
          <a:xfrm>
            <a:off x="3172730" y="1831529"/>
            <a:ext cx="1654840" cy="4059143"/>
            <a:chOff x="3379832" y="1189781"/>
            <a:chExt cx="2079729" cy="4038948"/>
          </a:xfrm>
        </p:grpSpPr>
        <p:sp>
          <p:nvSpPr>
            <p:cNvPr id="217" name="Google Shape;217;p22"/>
            <p:cNvSpPr/>
            <p:nvPr/>
          </p:nvSpPr>
          <p:spPr>
            <a:xfrm>
              <a:off x="3516761" y="1189781"/>
              <a:ext cx="1942800" cy="669000"/>
            </a:xfrm>
            <a:prstGeom prst="chevron">
              <a:avLst>
                <a:gd fmla="val 50000" name="adj"/>
              </a:avLst>
            </a:prstGeom>
            <a:solidFill>
              <a:srgbClr val="B02C2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Connect &amp; Explore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18" name="Google Shape;218;p22"/>
            <p:cNvSpPr txBox="1"/>
            <p:nvPr/>
          </p:nvSpPr>
          <p:spPr>
            <a:xfrm>
              <a:off x="3379832" y="1836929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Exclusive networking events with alumni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Deep dive into different consulting firm cultures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Q&amp;A with current consultants and recruiters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9" name="Google Shape;219;p22"/>
          <p:cNvGrpSpPr/>
          <p:nvPr/>
        </p:nvGrpSpPr>
        <p:grpSpPr>
          <a:xfrm>
            <a:off x="5919947" y="1831522"/>
            <a:ext cx="1675435" cy="4081099"/>
            <a:chOff x="6832413" y="1189775"/>
            <a:chExt cx="2105612" cy="4060795"/>
          </a:xfrm>
        </p:grpSpPr>
        <p:sp>
          <p:nvSpPr>
            <p:cNvPr id="220" name="Google Shape;220;p22"/>
            <p:cNvSpPr/>
            <p:nvPr/>
          </p:nvSpPr>
          <p:spPr>
            <a:xfrm>
              <a:off x="6874025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D838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Case Mastery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1" name="Google Shape;221;p22"/>
            <p:cNvSpPr txBox="1"/>
            <p:nvPr/>
          </p:nvSpPr>
          <p:spPr>
            <a:xfrm>
              <a:off x="6832413" y="1858770"/>
              <a:ext cx="20640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Comprehensive case interview preparation sessions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National casing network for you to find case partners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Case competition and casebook competition to showcase your skills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2" name="Google Shape;222;p22"/>
          <p:cNvGrpSpPr/>
          <p:nvPr/>
        </p:nvGrpSpPr>
        <p:grpSpPr>
          <a:xfrm>
            <a:off x="4523966" y="1831522"/>
            <a:ext cx="1689008" cy="4081099"/>
            <a:chOff x="5136681" y="1189775"/>
            <a:chExt cx="2122669" cy="4060795"/>
          </a:xfrm>
        </p:grpSpPr>
        <p:sp>
          <p:nvSpPr>
            <p:cNvPr id="223" name="Google Shape;223;p22"/>
            <p:cNvSpPr/>
            <p:nvPr/>
          </p:nvSpPr>
          <p:spPr>
            <a:xfrm>
              <a:off x="5195350" y="1189775"/>
              <a:ext cx="2064000" cy="669000"/>
            </a:xfrm>
            <a:prstGeom prst="chevron">
              <a:avLst>
                <a:gd fmla="val 50000" name="adj"/>
              </a:avLst>
            </a:prstGeom>
            <a:solidFill>
              <a:srgbClr val="BE2F2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b="1" i="0" lang="en" sz="1200" u="none" cap="none" strike="noStrik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Portfolio Building</a:t>
              </a:r>
              <a:endParaRPr b="1" i="0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24" name="Google Shape;224;p22"/>
            <p:cNvSpPr txBox="1"/>
            <p:nvPr/>
          </p:nvSpPr>
          <p:spPr>
            <a:xfrm>
              <a:off x="5136681" y="1858770"/>
              <a:ext cx="2079600" cy="339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Hands-on resume and cover letter workshops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-215900" lvl="0" marL="3429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Roboto"/>
                <a:buChar char="●"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Collaboration with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C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areer </a:t>
              </a:r>
              <a:r>
                <a:rPr lang="en" sz="800">
                  <a:latin typeface="Roboto"/>
                  <a:ea typeface="Roboto"/>
                  <a:cs typeface="Roboto"/>
                  <a:sym typeface="Roboto"/>
                </a:rPr>
                <a:t>S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ervice for personalized guidance</a:t>
              </a:r>
              <a:endParaRPr b="0" i="0" sz="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5" name="Google Shape;225;p22"/>
          <p:cNvSpPr txBox="1"/>
          <p:nvPr/>
        </p:nvSpPr>
        <p:spPr>
          <a:xfrm>
            <a:off x="7595375" y="1936525"/>
            <a:ext cx="1298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100" u="none" cap="none" strike="noStrike">
                <a:solidFill>
                  <a:schemeClr val="dk1"/>
                </a:solidFill>
              </a:rPr>
              <a:t>🎉</a:t>
            </a:r>
            <a:endParaRPr b="1" i="1" sz="1100" u="none" cap="none" strike="noStrike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en" sz="1300" u="none" cap="none" strike="noStrike">
                <a:solidFill>
                  <a:schemeClr val="dk1"/>
                </a:solidFill>
              </a:rPr>
              <a:t>C</a:t>
            </a:r>
            <a:r>
              <a:rPr b="1" i="1" lang="en" sz="1300">
                <a:solidFill>
                  <a:schemeClr val="dk1"/>
                </a:solidFill>
              </a:rPr>
              <a:t>ONSULTING</a:t>
            </a:r>
            <a:endParaRPr b="1" i="1" sz="1300" u="none" cap="none" strike="noStrike">
              <a:solidFill>
                <a:schemeClr val="dk1"/>
              </a:solidFill>
            </a:endParaRPr>
          </a:p>
        </p:txBody>
      </p:sp>
      <p:pic>
        <p:nvPicPr>
          <p:cNvPr id="226" name="Google Shape;22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1763" y="2308950"/>
            <a:ext cx="2045600" cy="2634200"/>
          </a:xfrm>
          <a:prstGeom prst="rect">
            <a:avLst/>
          </a:prstGeom>
          <a:noFill/>
          <a:ln cap="flat" cmpd="sng" w="19050">
            <a:solidFill>
              <a:srgbClr val="01256E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7" name="Google Shape;227;p22"/>
          <p:cNvSpPr txBox="1"/>
          <p:nvPr/>
        </p:nvSpPr>
        <p:spPr>
          <a:xfrm>
            <a:off x="3840625" y="3896450"/>
            <a:ext cx="2470800" cy="1046700"/>
          </a:xfrm>
          <a:prstGeom prst="rect">
            <a:avLst/>
          </a:prstGeom>
          <a:noFill/>
          <a:ln cap="flat" cmpd="sng" w="19050">
            <a:solidFill>
              <a:srgbClr val="202F6A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Application materials prep</a:t>
            </a:r>
            <a:endParaRPr>
              <a:solidFill>
                <a:srgbClr val="17246E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Interview prep</a:t>
            </a:r>
            <a:endParaRPr>
              <a:solidFill>
                <a:srgbClr val="17246E"/>
              </a:solidFill>
            </a:endParaRPr>
          </a:p>
          <a:p>
            <a:pPr indent="-117475" lvl="0" marL="142875" rtl="0" algn="l">
              <a:spcBef>
                <a:spcPts val="0"/>
              </a:spcBef>
              <a:spcAft>
                <a:spcPts val="0"/>
              </a:spcAft>
              <a:buClr>
                <a:srgbClr val="17246E"/>
              </a:buClr>
              <a:buSzPts val="1400"/>
              <a:buChar char="❖"/>
            </a:pPr>
            <a:r>
              <a:rPr lang="en">
                <a:solidFill>
                  <a:srgbClr val="17246E"/>
                </a:solidFill>
              </a:rPr>
              <a:t>Targeted lectures in advanced business topics</a:t>
            </a:r>
            <a:endParaRPr>
              <a:solidFill>
                <a:srgbClr val="17246E"/>
              </a:solidFill>
            </a:endParaRPr>
          </a:p>
        </p:txBody>
      </p:sp>
      <p:cxnSp>
        <p:nvCxnSpPr>
          <p:cNvPr id="228" name="Google Shape;228;p22"/>
          <p:cNvCxnSpPr/>
          <p:nvPr/>
        </p:nvCxnSpPr>
        <p:spPr>
          <a:xfrm flipH="1">
            <a:off x="3848750" y="3379900"/>
            <a:ext cx="866400" cy="5397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29" name="Google Shape;229;p22"/>
          <p:cNvCxnSpPr/>
          <p:nvPr/>
        </p:nvCxnSpPr>
        <p:spPr>
          <a:xfrm rot="10800000">
            <a:off x="5885950" y="3387775"/>
            <a:ext cx="425400" cy="493800"/>
          </a:xfrm>
          <a:prstGeom prst="straightConnector1">
            <a:avLst/>
          </a:prstGeom>
          <a:noFill/>
          <a:ln cap="flat" cmpd="sng" w="19050">
            <a:solidFill>
              <a:srgbClr val="17246E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30" name="Google Shape;230;p22"/>
          <p:cNvSpPr txBox="1"/>
          <p:nvPr>
            <p:ph type="title"/>
          </p:nvPr>
        </p:nvSpPr>
        <p:spPr>
          <a:xfrm>
            <a:off x="311700" y="478775"/>
            <a:ext cx="5901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68575" spcFirstLastPara="1" rIns="68575" wrap="square" tIns="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85714"/>
              <a:buFont typeface="Microsoft YaHei"/>
              <a:buNone/>
            </a:pPr>
            <a:r>
              <a:rPr b="1" lang="en">
                <a:solidFill>
                  <a:srgbClr val="980000"/>
                </a:solidFill>
              </a:rPr>
              <a:t>How do we accomplish our mission?</a:t>
            </a:r>
            <a:endParaRPr b="1">
              <a:solidFill>
                <a:srgbClr val="980000"/>
              </a:solidFill>
            </a:endParaRPr>
          </a:p>
        </p:txBody>
      </p:sp>
      <p:sp>
        <p:nvSpPr>
          <p:cNvPr id="231" name="Google Shape;231;p22"/>
          <p:cNvSpPr txBox="1"/>
          <p:nvPr/>
        </p:nvSpPr>
        <p:spPr>
          <a:xfrm>
            <a:off x="386400" y="1218475"/>
            <a:ext cx="7133700" cy="4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13C81"/>
                </a:solidFill>
              </a:rPr>
              <a:t>PGCC supports you through every step toward consulting</a:t>
            </a:r>
            <a:endParaRPr b="1" sz="1800">
              <a:solidFill>
                <a:srgbClr val="313C8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