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5"/>
  </p:notesMasterIdLst>
  <p:sldIdLst>
    <p:sldId id="271" r:id="rId2"/>
    <p:sldId id="272" r:id="rId3"/>
    <p:sldId id="273" r:id="rId4"/>
  </p:sldIdLst>
  <p:sldSz cx="12192000" cy="6858000"/>
  <p:notesSz cx="6858000" cy="9144000"/>
  <p:embeddedFontLst>
    <p:embeddedFont>
      <p:font typeface="Georgia" panose="02040502050405020303" pitchFamily="18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h3e0/YzkS6wpt39YkyoQZO3lpV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2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7DB6EF-6CAF-417F-A427-5CEDE2BD82D7}">
  <a:tblStyle styleId="{5D7DB6EF-6CAF-417F-A427-5CEDE2BD82D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55E2706-B8CC-48A7-A6C1-35FD49C750C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63" Type="http://schemas.openxmlformats.org/officeDocument/2006/relationships/theme" Target="theme/theme1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6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efcce0bf20_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8" name="Google Shape;818;g2efcce0bf20_2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9" name="Google Shape;819;g2efcce0bf20_2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2efcce0bf20_2_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4" name="Google Shape;864;g2efcce0bf20_2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2efcce0bf20_2_2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4" name="Google Shape;874;g2efcce0bf20_2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efcce0bf20_2_187"/>
          <p:cNvSpPr txBox="1">
            <a:spLocks noGrp="1"/>
          </p:cNvSpPr>
          <p:nvPr>
            <p:ph type="title"/>
          </p:nvPr>
        </p:nvSpPr>
        <p:spPr>
          <a:xfrm>
            <a:off x="609600" y="122529"/>
            <a:ext cx="92388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F6A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g2efcce0bf20_2_18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2pPr>
            <a:lvl3pPr marL="1371600" lvl="2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4pPr>
            <a:lvl5pPr marL="2286000" lvl="4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/>
            </a:lvl5pPr>
            <a:lvl6pPr marL="2743200" lvl="5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g2efcce0bf20_2_187"/>
          <p:cNvSpPr/>
          <p:nvPr/>
        </p:nvSpPr>
        <p:spPr>
          <a:xfrm>
            <a:off x="685800" y="990599"/>
            <a:ext cx="11506500" cy="152400"/>
          </a:xfrm>
          <a:prstGeom prst="rect">
            <a:avLst/>
          </a:prstGeom>
          <a:solidFill>
            <a:srgbClr val="0C20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2efcce0bf20_2_187"/>
          <p:cNvSpPr/>
          <p:nvPr/>
        </p:nvSpPr>
        <p:spPr>
          <a:xfrm>
            <a:off x="0" y="990599"/>
            <a:ext cx="609600" cy="152400"/>
          </a:xfrm>
          <a:prstGeom prst="rect">
            <a:avLst/>
          </a:prstGeom>
          <a:solidFill>
            <a:srgbClr val="A92119"/>
          </a:solidFill>
          <a:ln w="9525" cap="flat" cmpd="sng">
            <a:solidFill>
              <a:srgbClr val="A9211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g2efcce0bf20_2_1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7143" y="91441"/>
            <a:ext cx="2133600" cy="85344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g2efcce0bf20_2_187"/>
          <p:cNvSpPr txBox="1">
            <a:spLocks noGrp="1"/>
          </p:cNvSpPr>
          <p:nvPr>
            <p:ph type="sldNum" idx="12"/>
          </p:nvPr>
        </p:nvSpPr>
        <p:spPr>
          <a:xfrm>
            <a:off x="4673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efcce0bf20_2_17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1" name="Google Shape;471;g2efcce0bf20_2_17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efcce0bf20_2_18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74" name="Google Shape;474;g2efcce0bf20_2_18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5" name="Google Shape;475;g2efcce0bf20_2_1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efcce0bf20_2_18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efcce0bf20_2_146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439" name="Google Shape;439;g2efcce0bf20_2_14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440" name="Google Shape;440;g2efcce0bf20_2_14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efcce0bf20_2_150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3" name="Google Shape;443;g2efcce0bf20_2_1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efcce0bf20_2_15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g2efcce0bf20_2_15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7" name="Google Shape;447;g2efcce0bf20_2_1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efcce0bf20_2_15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g2efcce0bf20_2_15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1" name="Google Shape;451;g2efcce0bf20_2_15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2" name="Google Shape;452;g2efcce0bf20_2_1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efcce0bf20_2_16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g2efcce0bf20_2_1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efcce0bf20_2_165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58" name="Google Shape;458;g2efcce0bf20_2_165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9" name="Google Shape;459;g2efcce0bf20_2_1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efcce0bf20_2_16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62" name="Google Shape;462;g2efcce0bf20_2_1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efcce0bf20_2_17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2efcce0bf20_2_172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66" name="Google Shape;466;g2efcce0bf20_2_17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7" name="Google Shape;467;g2efcce0bf20_2_172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8" name="Google Shape;468;g2efcce0bf20_2_17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efcce0bf20_2_1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8" name="Google Shape;428;g2efcce0bf20_2_1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9" name="Google Shape;429;g2efcce0bf20_2_14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nnbiotechgroup.org" TargetMode="External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2efcce0bf20_2_97"/>
          <p:cNvSpPr txBox="1">
            <a:spLocks noGrp="1"/>
          </p:cNvSpPr>
          <p:nvPr>
            <p:ph type="title"/>
          </p:nvPr>
        </p:nvSpPr>
        <p:spPr>
          <a:xfrm>
            <a:off x="322521" y="56087"/>
            <a:ext cx="94899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35"/>
              </a:buClr>
              <a:buSzPts val="2400"/>
              <a:buFont typeface="Arial"/>
              <a:buNone/>
            </a:pPr>
            <a:r>
              <a:rPr lang="en-US" sz="27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Penn Biotech Group (PBG) is a student-run organization that exposes </a:t>
            </a:r>
            <a:r>
              <a:rPr lang="en-US" sz="2700" dirty="0">
                <a:solidFill>
                  <a:schemeClr val="dk2"/>
                </a:solidFill>
              </a:rPr>
              <a:t>students</a:t>
            </a:r>
            <a:r>
              <a:rPr lang="en-US" sz="27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to the life science industry </a:t>
            </a:r>
            <a:endParaRPr sz="27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2" name="Google Shape;822;g2efcce0bf20_2_97"/>
          <p:cNvGrpSpPr/>
          <p:nvPr/>
        </p:nvGrpSpPr>
        <p:grpSpPr>
          <a:xfrm>
            <a:off x="612233" y="1242053"/>
            <a:ext cx="6093360" cy="1219200"/>
            <a:chOff x="456087" y="1416326"/>
            <a:chExt cx="6093360" cy="1219200"/>
          </a:xfrm>
        </p:grpSpPr>
        <p:sp>
          <p:nvSpPr>
            <p:cNvPr id="823" name="Google Shape;823;g2efcce0bf20_2_97"/>
            <p:cNvSpPr/>
            <p:nvPr/>
          </p:nvSpPr>
          <p:spPr>
            <a:xfrm>
              <a:off x="5330247" y="1416326"/>
              <a:ext cx="1219200" cy="1219200"/>
            </a:xfrm>
            <a:prstGeom prst="ellipse">
              <a:avLst/>
            </a:prstGeom>
            <a:gradFill>
              <a:gsLst>
                <a:gs pos="0">
                  <a:srgbClr val="0A2340"/>
                </a:gs>
                <a:gs pos="50000">
                  <a:srgbClr val="0E335D"/>
                </a:gs>
                <a:gs pos="100000">
                  <a:srgbClr val="123E70"/>
                </a:gs>
              </a:gsLst>
              <a:lin ang="16200038" scaled="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25+ years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g2efcce0bf20_2_97"/>
            <p:cNvSpPr txBox="1"/>
            <p:nvPr/>
          </p:nvSpPr>
          <p:spPr>
            <a:xfrm>
              <a:off x="456087" y="1569573"/>
              <a:ext cx="5179500" cy="9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largest graduate consulting club </a:t>
              </a:r>
              <a:r>
                <a:rPr lang="en-US" sz="19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for advanced degree candidates at Penn, with</a:t>
              </a:r>
              <a:endParaRPr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years of history</a:t>
              </a:r>
              <a:endParaRPr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g2efcce0bf20_2_97"/>
          <p:cNvGrpSpPr/>
          <p:nvPr/>
        </p:nvGrpSpPr>
        <p:grpSpPr>
          <a:xfrm>
            <a:off x="541812" y="2478738"/>
            <a:ext cx="5910679" cy="1219200"/>
            <a:chOff x="495300" y="1644918"/>
            <a:chExt cx="5910679" cy="1219200"/>
          </a:xfrm>
        </p:grpSpPr>
        <p:sp>
          <p:nvSpPr>
            <p:cNvPr id="826" name="Google Shape;826;g2efcce0bf20_2_97"/>
            <p:cNvSpPr/>
            <p:nvPr/>
          </p:nvSpPr>
          <p:spPr>
            <a:xfrm>
              <a:off x="495300" y="1644918"/>
              <a:ext cx="1219200" cy="1219200"/>
            </a:xfrm>
            <a:prstGeom prst="ellipse">
              <a:avLst/>
            </a:prstGeom>
            <a:gradFill>
              <a:gsLst>
                <a:gs pos="0">
                  <a:srgbClr val="0A2340"/>
                </a:gs>
                <a:gs pos="50000">
                  <a:srgbClr val="0E335D"/>
                </a:gs>
                <a:gs pos="100000">
                  <a:srgbClr val="123E70"/>
                </a:gs>
              </a:gsLst>
              <a:lin ang="16200038" scaled="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g2efcce0bf20_2_97"/>
            <p:cNvSpPr txBox="1"/>
            <p:nvPr/>
          </p:nvSpPr>
          <p:spPr>
            <a:xfrm>
              <a:off x="1833979" y="1946233"/>
              <a:ext cx="45720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Members actively participate with PBG per year</a:t>
              </a:r>
              <a:endParaRPr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g2efcce0bf20_2_97"/>
          <p:cNvGrpSpPr/>
          <p:nvPr/>
        </p:nvGrpSpPr>
        <p:grpSpPr>
          <a:xfrm>
            <a:off x="553688" y="3872640"/>
            <a:ext cx="5917870" cy="1219200"/>
            <a:chOff x="457200" y="4520708"/>
            <a:chExt cx="5917870" cy="1219200"/>
          </a:xfrm>
        </p:grpSpPr>
        <p:grpSp>
          <p:nvGrpSpPr>
            <p:cNvPr id="829" name="Google Shape;829;g2efcce0bf20_2_97"/>
            <p:cNvGrpSpPr/>
            <p:nvPr/>
          </p:nvGrpSpPr>
          <p:grpSpPr>
            <a:xfrm>
              <a:off x="465612" y="4520708"/>
              <a:ext cx="5909458" cy="1219200"/>
              <a:chOff x="495300" y="1644918"/>
              <a:chExt cx="5909458" cy="1219200"/>
            </a:xfrm>
          </p:grpSpPr>
          <p:sp>
            <p:nvSpPr>
              <p:cNvPr id="830" name="Google Shape;830;g2efcce0bf20_2_97"/>
              <p:cNvSpPr/>
              <p:nvPr/>
            </p:nvSpPr>
            <p:spPr>
              <a:xfrm>
                <a:off x="495300" y="1644918"/>
                <a:ext cx="1219200" cy="1219200"/>
              </a:xfrm>
              <a:prstGeom prst="ellipse">
                <a:avLst/>
              </a:prstGeom>
              <a:gradFill>
                <a:gsLst>
                  <a:gs pos="0">
                    <a:srgbClr val="0A2340"/>
                  </a:gs>
                  <a:gs pos="50000">
                    <a:srgbClr val="0E335D"/>
                  </a:gs>
                  <a:gs pos="100000">
                    <a:srgbClr val="123E70"/>
                  </a:gs>
                </a:gsLst>
                <a:lin ang="16200038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900"/>
                  <a:buFont typeface="Arial"/>
                  <a:buNone/>
                </a:pPr>
                <a:endParaRPr sz="19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g2efcce0bf20_2_97"/>
              <p:cNvSpPr txBox="1"/>
              <p:nvPr/>
            </p:nvSpPr>
            <p:spPr>
              <a:xfrm>
                <a:off x="1832758" y="1939454"/>
                <a:ext cx="4572000" cy="67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lang="en-US" sz="19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PBG alumni working in a variety of healthcare-related industries</a:t>
                </a:r>
                <a:endParaRPr sz="15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2" name="Google Shape;832;g2efcce0bf20_2_97"/>
            <p:cNvSpPr txBox="1"/>
            <p:nvPr/>
          </p:nvSpPr>
          <p:spPr>
            <a:xfrm>
              <a:off x="457200" y="4876800"/>
              <a:ext cx="1227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1300+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3" name="Google Shape;833;g2efcce0bf20_2_97"/>
          <p:cNvGrpSpPr/>
          <p:nvPr/>
        </p:nvGrpSpPr>
        <p:grpSpPr>
          <a:xfrm>
            <a:off x="558733" y="4940855"/>
            <a:ext cx="7391400" cy="1219200"/>
            <a:chOff x="-1828800" y="4369692"/>
            <a:chExt cx="7391400" cy="1219200"/>
          </a:xfrm>
        </p:grpSpPr>
        <p:grpSp>
          <p:nvGrpSpPr>
            <p:cNvPr id="834" name="Google Shape;834;g2efcce0bf20_2_97"/>
            <p:cNvGrpSpPr/>
            <p:nvPr/>
          </p:nvGrpSpPr>
          <p:grpSpPr>
            <a:xfrm>
              <a:off x="-1828800" y="4369692"/>
              <a:ext cx="7391400" cy="1219200"/>
              <a:chOff x="-1799112" y="1493902"/>
              <a:chExt cx="7391400" cy="1219200"/>
            </a:xfrm>
          </p:grpSpPr>
          <p:sp>
            <p:nvSpPr>
              <p:cNvPr id="835" name="Google Shape;835;g2efcce0bf20_2_97"/>
              <p:cNvSpPr/>
              <p:nvPr/>
            </p:nvSpPr>
            <p:spPr>
              <a:xfrm>
                <a:off x="1286988" y="1493902"/>
                <a:ext cx="1219200" cy="1219200"/>
              </a:xfrm>
              <a:prstGeom prst="ellipse">
                <a:avLst/>
              </a:prstGeom>
              <a:gradFill>
                <a:gsLst>
                  <a:gs pos="0">
                    <a:srgbClr val="0A2340"/>
                  </a:gs>
                  <a:gs pos="50000">
                    <a:srgbClr val="0E335D"/>
                  </a:gs>
                  <a:gs pos="100000">
                    <a:srgbClr val="123E70"/>
                  </a:gs>
                </a:gsLst>
                <a:lin ang="16200038" scaled="0"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900"/>
                  <a:buFont typeface="Arial"/>
                  <a:buNone/>
                </a:pPr>
                <a:endParaRPr sz="19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g2efcce0bf20_2_97"/>
              <p:cNvSpPr txBox="1"/>
              <p:nvPr/>
            </p:nvSpPr>
            <p:spPr>
              <a:xfrm>
                <a:off x="-1799112" y="1933654"/>
                <a:ext cx="73914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lang="en-US"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We attracted students from                     schools at Penn*</a:t>
                </a: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7" name="Google Shape;837;g2efcce0bf20_2_97"/>
            <p:cNvSpPr txBox="1"/>
            <p:nvPr/>
          </p:nvSpPr>
          <p:spPr>
            <a:xfrm>
              <a:off x="1253088" y="4695379"/>
              <a:ext cx="1227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9/12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8" name="Google Shape;838;g2efcce0bf20_2_97"/>
          <p:cNvSpPr txBox="1"/>
          <p:nvPr/>
        </p:nvSpPr>
        <p:spPr>
          <a:xfrm>
            <a:off x="558745" y="2793369"/>
            <a:ext cx="122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300+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g2efcce0bf20_2_97"/>
          <p:cNvSpPr txBox="1"/>
          <p:nvPr/>
        </p:nvSpPr>
        <p:spPr>
          <a:xfrm>
            <a:off x="6943259" y="1293371"/>
            <a:ext cx="4816500" cy="400200"/>
          </a:xfrm>
          <a:prstGeom prst="rect">
            <a:avLst/>
          </a:prstGeom>
          <a:solidFill>
            <a:srgbClr val="13304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PBG Alumni Network Affiliations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0" name="Google Shape;840;g2efcce0bf20_2_97" descr="Boston Consulting Group Logo"/>
          <p:cNvPicPr preferRelativeResize="0"/>
          <p:nvPr/>
        </p:nvPicPr>
        <p:blipFill rotWithShape="1">
          <a:blip r:embed="rId3">
            <a:alphaModFix/>
          </a:blip>
          <a:srcRect l="14861" t="21056" r="14501" b="18592"/>
          <a:stretch/>
        </p:blipFill>
        <p:spPr>
          <a:xfrm>
            <a:off x="8986223" y="1858538"/>
            <a:ext cx="1113194" cy="63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g2efcce0bf20_2_97" descr="Download McKinsey &amp;amp; Company Logo in SVG Vector or PNG File Format - Logo .wine"/>
          <p:cNvPicPr preferRelativeResize="0"/>
          <p:nvPr/>
        </p:nvPicPr>
        <p:blipFill rotWithShape="1">
          <a:blip r:embed="rId4">
            <a:alphaModFix/>
          </a:blip>
          <a:srcRect t="26434" b="24284"/>
          <a:stretch/>
        </p:blipFill>
        <p:spPr>
          <a:xfrm>
            <a:off x="6801700" y="1891017"/>
            <a:ext cx="2246194" cy="73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g2efcce0bf20_2_97" descr="Trinity Life Sciences | HB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2586" y="3886200"/>
            <a:ext cx="1842959" cy="626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g2efcce0bf20_2_97" descr="ClearView Healthcare Partners | Clearview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26201" y="2731419"/>
            <a:ext cx="1402791" cy="39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g2efcce0bf20_2_97" descr="5AM Ventur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70662" y="4572000"/>
            <a:ext cx="1118090" cy="50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g2efcce0bf20_2_9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99416" y="5870204"/>
            <a:ext cx="1511724" cy="45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g2efcce0bf20_2_97" descr="Goldman Sachs, Best Companies | Working Mother"/>
          <p:cNvPicPr preferRelativeResize="0"/>
          <p:nvPr/>
        </p:nvPicPr>
        <p:blipFill rotWithShape="1">
          <a:blip r:embed="rId9">
            <a:alphaModFix/>
          </a:blip>
          <a:srcRect t="17248" b="16913"/>
          <a:stretch/>
        </p:blipFill>
        <p:spPr>
          <a:xfrm>
            <a:off x="7207854" y="3323680"/>
            <a:ext cx="1187959" cy="58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g2efcce0bf20_2_9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6674" y="3313645"/>
            <a:ext cx="1469200" cy="56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g2efcce0bf20_2_9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12947" y="4648200"/>
            <a:ext cx="1343273" cy="30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g2efcce0bf20_2_97" descr="L.E.K. Consulting | Strategy Consulting Firm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952351" y="2723358"/>
            <a:ext cx="1113194" cy="30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g2efcce0bf20_2_97" descr="Download BlackRock Logo in SVG Vector or PNG File Format - Logo.wine"/>
          <p:cNvPicPr preferRelativeResize="0"/>
          <p:nvPr/>
        </p:nvPicPr>
        <p:blipFill rotWithShape="1">
          <a:blip r:embed="rId13">
            <a:alphaModFix/>
          </a:blip>
          <a:srcRect l="5414" t="29183" r="8354" b="29980"/>
          <a:stretch/>
        </p:blipFill>
        <p:spPr>
          <a:xfrm>
            <a:off x="8610600" y="3958920"/>
            <a:ext cx="1550869" cy="4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g2efcce0bf20_2_97" descr="Citadel logo - HPA"/>
          <p:cNvPicPr preferRelativeResize="0"/>
          <p:nvPr/>
        </p:nvPicPr>
        <p:blipFill rotWithShape="1">
          <a:blip r:embed="rId14">
            <a:alphaModFix/>
          </a:blip>
          <a:srcRect t="32819" b="31650"/>
          <a:stretch/>
        </p:blipFill>
        <p:spPr>
          <a:xfrm>
            <a:off x="10226201" y="4032906"/>
            <a:ext cx="1481138" cy="34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g2efcce0bf20_2_97" descr="Sanofi unveils new corporate brand and logo - PMLiV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563204" y="5230180"/>
            <a:ext cx="1469198" cy="40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g2efcce0bf20_2_9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482070" y="5957974"/>
            <a:ext cx="1469198" cy="24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g2efcce0bf20_2_9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323904" y="1763327"/>
            <a:ext cx="1267006" cy="79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g2efcce0bf20_2_97" descr="Novo Nordisk - Wikipedia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292130" y="5082731"/>
            <a:ext cx="997269" cy="70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g2efcce0bf20_2_9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926613" y="5949080"/>
            <a:ext cx="1469198" cy="287527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g2efcce0bf20_2_97"/>
          <p:cNvSpPr txBox="1"/>
          <p:nvPr/>
        </p:nvSpPr>
        <p:spPr>
          <a:xfrm>
            <a:off x="9031582" y="6404983"/>
            <a:ext cx="2616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*based on statistics from Fall 2020 projects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8" name="Google Shape;858;g2efcce0bf20_2_9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059714" y="2709323"/>
            <a:ext cx="1550876" cy="33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g2efcce0bf20_2_9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649925" y="3205929"/>
            <a:ext cx="1402800" cy="789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g2efcce0bf20_2_9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029475" y="4558467"/>
            <a:ext cx="1469175" cy="53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g2efcce0bf20_2_97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256000" y="5209876"/>
            <a:ext cx="1402800" cy="578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2efcce0bf20_2_194"/>
          <p:cNvSpPr txBox="1">
            <a:spLocks noGrp="1"/>
          </p:cNvSpPr>
          <p:nvPr>
            <p:ph type="title"/>
          </p:nvPr>
        </p:nvSpPr>
        <p:spPr>
          <a:xfrm>
            <a:off x="578000" y="52667"/>
            <a:ext cx="895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429"/>
              </a:buClr>
              <a:buSzPts val="2300"/>
              <a:buFont typeface="Arial"/>
              <a:buNone/>
            </a:pPr>
            <a:r>
              <a:rPr lang="en-US" sz="2700" dirty="0">
                <a:solidFill>
                  <a:schemeClr val="dk2"/>
                </a:solidFill>
              </a:rPr>
              <a:t>Expand your professional tool kit with pro-bono consulting projects and educational opportunities </a:t>
            </a:r>
            <a:endParaRPr sz="2700" dirty="0">
              <a:solidFill>
                <a:schemeClr val="dk2"/>
              </a:solidFill>
            </a:endParaRPr>
          </a:p>
        </p:txBody>
      </p:sp>
      <p:sp>
        <p:nvSpPr>
          <p:cNvPr id="867" name="Google Shape;867;g2efcce0bf20_2_194"/>
          <p:cNvSpPr txBox="1"/>
          <p:nvPr/>
        </p:nvSpPr>
        <p:spPr>
          <a:xfrm>
            <a:off x="2323612" y="7939636"/>
            <a:ext cx="122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300+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g2efcce0bf20_2_194"/>
          <p:cNvSpPr/>
          <p:nvPr/>
        </p:nvSpPr>
        <p:spPr>
          <a:xfrm>
            <a:off x="430767" y="1821567"/>
            <a:ext cx="5013300" cy="3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800" tIns="46800" rIns="46800" bIns="46800" anchor="t" anchorCtr="0">
            <a:noAutofit/>
          </a:bodyPr>
          <a:lstStyle/>
          <a:p>
            <a:pPr marL="16510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Conduct </a:t>
            </a: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30-40 consulting projects per year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serve clients in the extended healthcare industry, including pharma, MedTech, payers, startups and venture capital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5100" marR="0" lvl="0" indent="-158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Delivered </a:t>
            </a: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400+ projects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past </a:t>
            </a: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25+ years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organizations ranging from startups to Fortune 500 companies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5100" marR="0" lvl="0" indent="-158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Historically, more than half of our members pursue management consulting post graduation and </a:t>
            </a: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employment at top consulting firms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marR="0" lvl="1" indent="-1714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McKinsey &amp; Company, Boston Consulting Group, Bain &amp; Company, L.E.K., Herspiegel, ClearView, Putnam, IQVIA etc.</a:t>
            </a:r>
            <a:endParaRPr sz="17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g2efcce0bf20_2_194"/>
          <p:cNvSpPr txBox="1"/>
          <p:nvPr/>
        </p:nvSpPr>
        <p:spPr>
          <a:xfrm>
            <a:off x="1685959" y="1306743"/>
            <a:ext cx="2502900" cy="384900"/>
          </a:xfrm>
          <a:prstGeom prst="rect">
            <a:avLst/>
          </a:prstGeom>
          <a:solidFill>
            <a:srgbClr val="121429"/>
          </a:solidFill>
          <a:ln>
            <a:noFill/>
          </a:ln>
          <a:effectLst>
            <a:outerShdw blurRad="76200" sy="23000" kx="-120009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Consulting Projects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g2efcce0bf20_2_194"/>
          <p:cNvSpPr/>
          <p:nvPr/>
        </p:nvSpPr>
        <p:spPr>
          <a:xfrm>
            <a:off x="6503725" y="1821550"/>
            <a:ext cx="5439600" cy="45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800" tIns="46800" rIns="46800" bIns="46800" anchor="t" anchorCtr="0">
            <a:noAutofit/>
          </a:bodyPr>
          <a:lstStyle/>
          <a:p>
            <a:pPr marL="2921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PBG Consulting panel 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PBG Alumni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PBG Industry Prep Series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PBG Alumni 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 b="1">
                <a:solidFill>
                  <a:schemeClr val="dk1"/>
                </a:solidFill>
              </a:rPr>
              <a:t>Wharton Biotech Conference</a:t>
            </a:r>
            <a:endParaRPr sz="1500" b="1">
              <a:solidFill>
                <a:schemeClr val="dk1"/>
              </a:solidFill>
            </a:endParaRPr>
          </a:p>
          <a:p>
            <a:pPr marL="292100" marR="0" lvl="0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PBG Biotech Investment series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healthcare finance 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leaders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PBG mini-MBA series 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healthcare consulting and industry leaders (bi-ennial odd years)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Penn Healthcare Case Competition 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Penn HealthX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Firm-hosted lecture programs 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honing strategy consulting and financial modeling skills of PBG project members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PBG-hosted consulting workshops 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educating members on providing high-quality deliverables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workshops and interview prep 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Healthcare-related </a:t>
            </a:r>
            <a:r>
              <a:rPr lang="en-U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career panels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g2efcce0bf20_2_194"/>
          <p:cNvSpPr txBox="1"/>
          <p:nvPr/>
        </p:nvSpPr>
        <p:spPr>
          <a:xfrm>
            <a:off x="7635782" y="1306742"/>
            <a:ext cx="3175500" cy="384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76200" sy="23000" kx="-120009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Educational Enrichment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2efcce0bf20_2_255"/>
          <p:cNvSpPr txBox="1">
            <a:spLocks noGrp="1"/>
          </p:cNvSpPr>
          <p:nvPr>
            <p:ph type="title"/>
          </p:nvPr>
        </p:nvSpPr>
        <p:spPr>
          <a:xfrm>
            <a:off x="700150" y="50747"/>
            <a:ext cx="123183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F6A"/>
              </a:buClr>
              <a:buSzPts val="3500"/>
              <a:buFont typeface="Georgia"/>
              <a:buNone/>
            </a:pPr>
            <a:r>
              <a:rPr lang="en-US" sz="27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sz="2700" dirty="0">
                <a:solidFill>
                  <a:schemeClr val="dk2"/>
                </a:solidFill>
              </a:rPr>
              <a:t>5</a:t>
            </a:r>
            <a:r>
              <a:rPr lang="en-US" sz="27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-202</a:t>
            </a:r>
            <a:r>
              <a:rPr lang="en-US" sz="2700" dirty="0">
                <a:solidFill>
                  <a:schemeClr val="dk2"/>
                </a:solidFill>
              </a:rPr>
              <a:t>6</a:t>
            </a:r>
            <a:r>
              <a:rPr lang="en-US" sz="27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Penn Biotech Group </a:t>
            </a:r>
            <a:r>
              <a:rPr lang="en-US" sz="2700" dirty="0">
                <a:solidFill>
                  <a:schemeClr val="dk2"/>
                </a:solidFill>
              </a:rPr>
              <a:t>Co-Presidents</a:t>
            </a:r>
            <a:endParaRPr sz="27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g2efcce0bf20_2_255"/>
          <p:cNvSpPr txBox="1"/>
          <p:nvPr/>
        </p:nvSpPr>
        <p:spPr>
          <a:xfrm>
            <a:off x="8561272" y="3549899"/>
            <a:ext cx="275177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 Brysgel</a:t>
            </a:r>
          </a:p>
          <a:p>
            <a:pPr algn="ctr">
              <a:buSzPts val="1100"/>
            </a:pPr>
            <a:r>
              <a:rPr lang="en-US" sz="800" dirty="0" err="1"/>
              <a:t>taylor.brysgel@pennmedicine.upenn.edu</a:t>
            </a:r>
            <a:endParaRPr lang="en-US" sz="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g2efcce0bf20_2_255">
            <a:hlinkClick r:id="rId3"/>
          </p:cNvPr>
          <p:cNvSpPr txBox="1"/>
          <p:nvPr/>
        </p:nvSpPr>
        <p:spPr>
          <a:xfrm>
            <a:off x="607400" y="6036300"/>
            <a:ext cx="109773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0" i="0" u="none" strike="noStrike" cap="none">
                <a:solidFill>
                  <a:srgbClr val="1A4066"/>
                </a:solidFill>
                <a:latin typeface="Arial"/>
                <a:ea typeface="Arial"/>
                <a:cs typeface="Arial"/>
                <a:sym typeface="Arial"/>
              </a:rPr>
              <a:t>pennbiotechgroup.org</a:t>
            </a:r>
            <a:endParaRPr sz="2900" b="0" i="0" u="none" strike="noStrike" cap="none">
              <a:solidFill>
                <a:srgbClr val="1A4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g2efcce0bf20_2_255"/>
          <p:cNvSpPr txBox="1"/>
          <p:nvPr/>
        </p:nvSpPr>
        <p:spPr>
          <a:xfrm>
            <a:off x="1116419" y="3549888"/>
            <a:ext cx="2402958" cy="69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Alexandra Martinez Lopez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800" dirty="0"/>
              <a:t>alex.martinezlopez@pennmedicine.upenn.edu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/>
          </a:p>
        </p:txBody>
      </p:sp>
      <p:pic>
        <p:nvPicPr>
          <p:cNvPr id="880" name="Google Shape;880;g2efcce0bf20_2_255"/>
          <p:cNvPicPr preferRelativeResize="0"/>
          <p:nvPr/>
        </p:nvPicPr>
        <p:blipFill rotWithShape="1">
          <a:blip r:embed="rId4">
            <a:alphaModFix/>
          </a:blip>
          <a:srcRect t="10042" b="10370"/>
          <a:stretch/>
        </p:blipFill>
        <p:spPr>
          <a:xfrm>
            <a:off x="287620" y="4153435"/>
            <a:ext cx="5577470" cy="1882865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g2efcce0bf20_2_255"/>
          <p:cNvSpPr txBox="1"/>
          <p:nvPr/>
        </p:nvSpPr>
        <p:spPr>
          <a:xfrm>
            <a:off x="5369442" y="3549898"/>
            <a:ext cx="1562400" cy="69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Rani Baidoun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800" dirty="0"/>
              <a:t>baidoun@seas.upenn.edu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/>
          </a:p>
        </p:txBody>
      </p:sp>
      <p:pic>
        <p:nvPicPr>
          <p:cNvPr id="882" name="Google Shape;882;g2efcce0bf20_2_255"/>
          <p:cNvPicPr preferRelativeResize="0"/>
          <p:nvPr/>
        </p:nvPicPr>
        <p:blipFill rotWithShape="1">
          <a:blip r:embed="rId5">
            <a:alphaModFix/>
          </a:blip>
          <a:srcRect l="26716" t="15585" r="21031" b="12394"/>
          <a:stretch/>
        </p:blipFill>
        <p:spPr>
          <a:xfrm>
            <a:off x="5053700" y="1394300"/>
            <a:ext cx="2084700" cy="20847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83" name="Google Shape;883;g2efcce0bf20_2_255"/>
          <p:cNvPicPr preferRelativeResize="0"/>
          <p:nvPr/>
        </p:nvPicPr>
        <p:blipFill rotWithShape="1">
          <a:blip r:embed="rId6">
            <a:alphaModFix/>
          </a:blip>
          <a:srcRect l="20893" t="23787" r="20893" b="18615"/>
          <a:stretch/>
        </p:blipFill>
        <p:spPr>
          <a:xfrm>
            <a:off x="1266550" y="1394300"/>
            <a:ext cx="2084700" cy="20847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84" name="Google Shape;884;g2efcce0bf20_2_255"/>
          <p:cNvPicPr preferRelativeResize="0"/>
          <p:nvPr/>
        </p:nvPicPr>
        <p:blipFill rotWithShape="1">
          <a:blip r:embed="rId7">
            <a:alphaModFix/>
          </a:blip>
          <a:srcRect b="24975"/>
          <a:stretch/>
        </p:blipFill>
        <p:spPr>
          <a:xfrm>
            <a:off x="8822425" y="1324822"/>
            <a:ext cx="2084700" cy="20847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0E7AA9-E016-C771-11DE-2571FE029EE2}"/>
              </a:ext>
            </a:extLst>
          </p:cNvPr>
          <p:cNvSpPr/>
          <p:nvPr/>
        </p:nvSpPr>
        <p:spPr>
          <a:xfrm>
            <a:off x="6096000" y="4153435"/>
            <a:ext cx="5833730" cy="188286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ysClr val="windowText" lastClr="000000"/>
                </a:solidFill>
              </a:rPr>
              <a:t>Attend our Kickoff Event!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September 4</a:t>
            </a:r>
            <a:r>
              <a:rPr lang="en-US" b="1" baseline="30000" dirty="0">
                <a:solidFill>
                  <a:sysClr val="windowText" lastClr="000000"/>
                </a:solidFill>
              </a:rPr>
              <a:t>th</a:t>
            </a:r>
            <a:r>
              <a:rPr lang="en-US" b="1" dirty="0">
                <a:solidFill>
                  <a:sysClr val="windowText" lastClr="000000"/>
                </a:solidFill>
              </a:rPr>
              <a:t>, 2025</a:t>
            </a:r>
          </a:p>
          <a:p>
            <a:pPr algn="ctr"/>
            <a:endParaRPr lang="en-US" b="1" dirty="0">
              <a:solidFill>
                <a:sysClr val="windowText" lastClr="000000"/>
              </a:solidFill>
            </a:endParaRP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More Details to Come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Macintosh PowerPoint</Application>
  <PresentationFormat>Widescreen</PresentationFormat>
  <Paragraphs>45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Noto Sans Symbols</vt:lpstr>
      <vt:lpstr>Arial</vt:lpstr>
      <vt:lpstr>Georgia</vt:lpstr>
      <vt:lpstr>Calibri</vt:lpstr>
      <vt:lpstr>Simple Light</vt:lpstr>
      <vt:lpstr>Penn Biotech Group (PBG) is a student-run organization that exposes students to the life science industry </vt:lpstr>
      <vt:lpstr>Expand your professional tool kit with pro-bono consulting projects and educational opportunities </vt:lpstr>
      <vt:lpstr>2025-2026 Penn Biotech Group Co-Presidents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Matthew Byers</dc:creator>
  <cp:lastModifiedBy>Brysgel, Taylor V</cp:lastModifiedBy>
  <cp:revision>1</cp:revision>
  <dcterms:created xsi:type="dcterms:W3CDTF">2016-03-10T13:41:29Z</dcterms:created>
  <dcterms:modified xsi:type="dcterms:W3CDTF">2025-08-11T15:12:30Z</dcterms:modified>
</cp:coreProperties>
</file>