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8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B7A8-067C-D5EC-33CE-C2853FA3B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DC292-BA31-3C36-DB37-CC98FB022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D491-035B-CE89-6F59-C5BAFB99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DAA5A-C90E-D589-A0C9-50AC7FCA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CDB7A-C6DC-68E4-5277-3E520471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0F06-6D8D-E7DF-AB63-5DC77D6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C7FB8-E91D-5977-658E-0D9FCAE1D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647AF-6654-4CD5-E2B0-56CDB6C3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83C43-AD31-8655-899E-0D172867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FE3D-9BD1-8BAA-DFDF-96BDA65E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4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3A8E6-F1C9-9526-1BED-251DF3741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2CC85-9A5B-D633-1C54-D737648A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CD793-671E-25C9-2783-749DB119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A631E-9374-B2DC-8CC8-98FAE3F66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08B51-B1D9-0AE7-1CB4-D2F82221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5387-E27B-1375-F855-8E9CBFBC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18F4A-D244-7881-8719-1235CD58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4ABEA-99D8-E2CB-68D6-595FAE6C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3F8D-97B2-EC30-4877-3A55D101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9DB2-E5B6-B7B6-D253-8099FF5D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85B5-0414-70B0-E6BD-6723A206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D4141-B544-B84F-0418-B2EFD5E6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C8851-385D-1D63-E632-FA76006B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6581-2CBC-11D9-218C-D2CB801E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D57E-335E-5C59-A13E-59B70C6E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31D8-3224-6F82-BC63-221941FC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5A46-E2D0-BDFD-6AD7-0157706AC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61C2F-A210-A939-CF80-A64AB2D21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625B3-2B96-DD5F-E43A-6CCFAEB3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2DD6D-82CC-89BA-98DF-83559906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381F2-E372-C8A1-C5B6-63B3B3FF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4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BE5F-AB32-E2CB-83FC-C38B97D8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2E052-E18A-93D8-0FF6-8234E0DC4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87184-3B1B-58B9-31CB-667FD6A5D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A4523-13DF-52F8-032C-1140A3CD3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3590F-E90B-0E77-0DB2-4CB63C365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7EE35-FF09-E292-2C54-D3129E03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4CC9C-D9ED-1D72-070E-5E822B1E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73BA0-A23A-B40F-DC7C-4A7FD83C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5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9D14-1F79-D5A9-70EC-120BD316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4F823-FEC5-EE65-F316-0D9097C7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BC6B2-2093-2471-7725-6E935FB1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920DB-DA87-3D1D-7796-82CEF793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8EC62-CA67-2745-E6E0-38F19805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C51E0-AA7F-A545-20D3-C0C91FA5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1A2EB-4E2B-D353-1A56-E5E29CDB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7EE4-A143-BD6D-D10F-F08883E3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B2A2-561E-507D-FDD2-C4B43B8B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3E4DB-9342-08C5-053C-DB6E0EB1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6B572-E8F6-63F6-097A-2CDF018C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56665-8CC3-4407-34C0-04A2F55E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6AC1-800D-15A8-1FAE-8B53EF78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812F-7CE2-91F6-EF78-9097F6C4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8658F-1C13-7A2E-5026-79AEB0DDB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CE682-C1BC-8BF9-0FE3-2D238B9C1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EB4E8-C1C8-07DA-1DDB-5D260687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93E62-444C-47C9-5AF6-2929299F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9BC00-E946-AE3E-78A5-7D4D4072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3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6A5F1-77A7-3260-C4A3-83FBD002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E09DF-71DA-BDEC-81B3-11DA6280D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736F-1AE4-E834-0DD9-C99C64492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DB239-CD75-4D83-A50D-39582CFE9C1D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C5B2F-0DA1-7E0A-170B-B14A498F3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55FC5-59EE-1696-B305-4FC091E3E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CE6B7-D9CD-4754-B31C-32F295FFA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9F813A-19E2-64FF-C93F-AA8702C0F623}"/>
              </a:ext>
            </a:extLst>
          </p:cNvPr>
          <p:cNvSpPr/>
          <p:nvPr/>
        </p:nvSpPr>
        <p:spPr>
          <a:xfrm>
            <a:off x="0" y="0"/>
            <a:ext cx="12192000" cy="16555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289920D-903D-C54C-BE6B-FF97651AEACC}"/>
              </a:ext>
            </a:extLst>
          </p:cNvPr>
          <p:cNvSpPr/>
          <p:nvPr/>
        </p:nvSpPr>
        <p:spPr>
          <a:xfrm rot="10800000">
            <a:off x="8993603" y="0"/>
            <a:ext cx="3198397" cy="165559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7F579E-F454-6D3F-7DB4-4F72AD526E9B}"/>
              </a:ext>
            </a:extLst>
          </p:cNvPr>
          <p:cNvSpPr txBox="1">
            <a:spLocks/>
          </p:cNvSpPr>
          <p:nvPr/>
        </p:nvSpPr>
        <p:spPr bwMode="auto">
          <a:xfrm>
            <a:off x="421450" y="-115105"/>
            <a:ext cx="8908080" cy="16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699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Trainee Advancement Alliance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	    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Research Trainee Affairs Initiative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Heading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B6EEB3-9AA9-8056-C8C9-5336E115A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61" y="1043605"/>
            <a:ext cx="2857500" cy="457200"/>
          </a:xfrm>
          <a:prstGeom prst="rect">
            <a:avLst/>
          </a:prstGeom>
        </p:spPr>
      </p:pic>
      <p:pic>
        <p:nvPicPr>
          <p:cNvPr id="13" name="Picture 12" descr="A picture containing pallette&#10;&#10;Description automatically generated">
            <a:extLst>
              <a:ext uri="{FF2B5EF4-FFF2-40B4-BE49-F238E27FC236}">
                <a16:creationId xmlns:a16="http://schemas.microsoft.com/office/drawing/2014/main" id="{C5FB43BE-D6FD-CF8A-A687-8B554BA8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72" y="-81084"/>
            <a:ext cx="2779082" cy="1885807"/>
          </a:xfrm>
          <a:prstGeom prst="rect">
            <a:avLst/>
          </a:prstGeom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1F1126C-3E6F-62B4-9A3C-E488AFBC32B8}"/>
              </a:ext>
            </a:extLst>
          </p:cNvPr>
          <p:cNvSpPr/>
          <p:nvPr/>
        </p:nvSpPr>
        <p:spPr>
          <a:xfrm>
            <a:off x="1" y="1648697"/>
            <a:ext cx="2504662" cy="1498422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What is TAA?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15C5EBFA-4212-5265-584E-E79DA85A3CA1}"/>
              </a:ext>
            </a:extLst>
          </p:cNvPr>
          <p:cNvSpPr/>
          <p:nvPr/>
        </p:nvSpPr>
        <p:spPr>
          <a:xfrm>
            <a:off x="1" y="3204613"/>
            <a:ext cx="2504662" cy="1498422"/>
          </a:xfrm>
          <a:prstGeom prst="homePlat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Who is it for?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6BF92C2D-B29D-02EA-C250-CF6333CE7F1C}"/>
              </a:ext>
            </a:extLst>
          </p:cNvPr>
          <p:cNvSpPr/>
          <p:nvPr/>
        </p:nvSpPr>
        <p:spPr>
          <a:xfrm>
            <a:off x="3" y="4769859"/>
            <a:ext cx="2710068" cy="2088142"/>
          </a:xfrm>
          <a:prstGeom prst="homePlate">
            <a:avLst>
              <a:gd name="adj" fmla="val 45558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Examples TAA can help with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6384FF-B09B-A2A7-47F4-0BB5F51682A9}"/>
              </a:ext>
            </a:extLst>
          </p:cNvPr>
          <p:cNvSpPr txBox="1"/>
          <p:nvPr/>
        </p:nvSpPr>
        <p:spPr>
          <a:xfrm>
            <a:off x="2710069" y="4903419"/>
            <a:ext cx="210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Confidential Counseling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AD47FD-1038-BDBE-5998-D19059EF3624}"/>
              </a:ext>
            </a:extLst>
          </p:cNvPr>
          <p:cNvSpPr/>
          <p:nvPr/>
        </p:nvSpPr>
        <p:spPr>
          <a:xfrm>
            <a:off x="6504397" y="5917081"/>
            <a:ext cx="1741037" cy="800219"/>
          </a:xfrm>
          <a:prstGeom prst="rect">
            <a:avLst/>
          </a:prstGeom>
          <a:solidFill>
            <a:srgbClr val="002060"/>
          </a:solidFill>
          <a:ln>
            <a:solidFill>
              <a:srgbClr val="0140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Unsupportive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Lab Cultures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D8B6CC-595C-251C-1605-864322D3AE56}"/>
              </a:ext>
            </a:extLst>
          </p:cNvPr>
          <p:cNvSpPr/>
          <p:nvPr/>
        </p:nvSpPr>
        <p:spPr>
          <a:xfrm>
            <a:off x="4509343" y="4919083"/>
            <a:ext cx="1847914" cy="800219"/>
          </a:xfrm>
          <a:prstGeom prst="rect">
            <a:avLst/>
          </a:prstGeom>
          <a:solidFill>
            <a:srgbClr val="002060"/>
          </a:solidFill>
          <a:ln>
            <a:solidFill>
              <a:srgbClr val="0140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Imposter Syndrome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1E3094-C423-02FD-01C5-B491120C8508}"/>
              </a:ext>
            </a:extLst>
          </p:cNvPr>
          <p:cNvSpPr/>
          <p:nvPr/>
        </p:nvSpPr>
        <p:spPr>
          <a:xfrm>
            <a:off x="6504397" y="4919083"/>
            <a:ext cx="1741037" cy="800219"/>
          </a:xfrm>
          <a:prstGeom prst="rect">
            <a:avLst/>
          </a:prstGeom>
          <a:solidFill>
            <a:srgbClr val="002060"/>
          </a:solidFill>
          <a:ln>
            <a:solidFill>
              <a:srgbClr val="0140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Work-Life Imbalance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F07DEA-1759-7550-47D9-B0EB539F9C0F}"/>
              </a:ext>
            </a:extLst>
          </p:cNvPr>
          <p:cNvSpPr/>
          <p:nvPr/>
        </p:nvSpPr>
        <p:spPr>
          <a:xfrm>
            <a:off x="2809339" y="5917083"/>
            <a:ext cx="1552864" cy="800219"/>
          </a:xfrm>
          <a:prstGeom prst="rect">
            <a:avLst/>
          </a:prstGeom>
          <a:solidFill>
            <a:srgbClr val="002060"/>
          </a:solidFill>
          <a:ln>
            <a:solidFill>
              <a:srgbClr val="0140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Power Imbalances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E75B52-3F51-5ADB-764D-CCD4654F7982}"/>
              </a:ext>
            </a:extLst>
          </p:cNvPr>
          <p:cNvSpPr/>
          <p:nvPr/>
        </p:nvSpPr>
        <p:spPr>
          <a:xfrm>
            <a:off x="2796233" y="4919084"/>
            <a:ext cx="1565970" cy="800219"/>
          </a:xfrm>
          <a:prstGeom prst="rect">
            <a:avLst/>
          </a:prstGeom>
          <a:solidFill>
            <a:srgbClr val="002060"/>
          </a:solidFill>
          <a:ln>
            <a:solidFill>
              <a:srgbClr val="0140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Lack of community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F97376-1AEE-376B-E495-C14DCB85BEAF}"/>
              </a:ext>
            </a:extLst>
          </p:cNvPr>
          <p:cNvSpPr/>
          <p:nvPr/>
        </p:nvSpPr>
        <p:spPr>
          <a:xfrm>
            <a:off x="4509343" y="5917082"/>
            <a:ext cx="1847914" cy="800219"/>
          </a:xfrm>
          <a:prstGeom prst="rect">
            <a:avLst/>
          </a:prstGeom>
          <a:solidFill>
            <a:srgbClr val="002060"/>
          </a:solidFill>
          <a:ln>
            <a:solidFill>
              <a:srgbClr val="0140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Discrimination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6956E-78DE-BFC4-B1D7-2240A83B5134}"/>
              </a:ext>
            </a:extLst>
          </p:cNvPr>
          <p:cNvSpPr txBox="1"/>
          <p:nvPr/>
        </p:nvSpPr>
        <p:spPr>
          <a:xfrm>
            <a:off x="2613997" y="3427463"/>
            <a:ext cx="9415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01718" eaLnBrk="0" fontAlgn="base" hangingPunct="0">
              <a:spcBef>
                <a:spcPts val="400"/>
              </a:spcBef>
              <a:spcAft>
                <a:spcPts val="200"/>
              </a:spcAft>
              <a:buClr>
                <a:srgbClr val="800000"/>
              </a:buClr>
              <a:buSzPct val="120000"/>
              <a:defRPr/>
            </a:pPr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TAA will provide trainee support for </a:t>
            </a:r>
            <a:r>
              <a:rPr lang="en-US" sz="2000" b="1" u="sng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</a:t>
            </a:r>
            <a:r>
              <a:rPr lang="en-US" sz="20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members of the Penn Medicine research training community, </a:t>
            </a: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especially those who have </a:t>
            </a:r>
            <a:r>
              <a:rPr lang="en-US" sz="2000" b="1" u="sng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faced barriers</a:t>
            </a:r>
            <a:r>
              <a:rPr lang="en-US" sz="2000" dirty="0">
                <a:solidFill>
                  <a:srgbClr val="8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research and </a:t>
            </a:r>
            <a:r>
              <a:rPr lang="en-US" sz="2000" b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educational success</a:t>
            </a:r>
            <a:endParaRPr kumimoji="0" lang="en-US" sz="23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AE6C-381C-7576-458B-3683174BA721}"/>
              </a:ext>
            </a:extLst>
          </p:cNvPr>
          <p:cNvSpPr txBox="1">
            <a:spLocks/>
          </p:cNvSpPr>
          <p:nvPr/>
        </p:nvSpPr>
        <p:spPr bwMode="auto">
          <a:xfrm>
            <a:off x="2613997" y="1726101"/>
            <a:ext cx="9415668" cy="142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01718">
              <a:buClr>
                <a:srgbClr val="800000"/>
              </a:buClr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TAA is a non-escalating and confidential service consisting of PSOM graduate students, post-docs, and faculty members dedicated to cultivating a high-caliber research community by establishing robust support mechanisms for trainees navigating challenges and adversity in their academic and professional journeys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B9564-D594-36BF-0DE3-1FA713A02686}"/>
              </a:ext>
            </a:extLst>
          </p:cNvPr>
          <p:cNvSpPr/>
          <p:nvPr/>
        </p:nvSpPr>
        <p:spPr>
          <a:xfrm>
            <a:off x="8365114" y="5157474"/>
            <a:ext cx="3826883" cy="155982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19675-2890-5D4F-D0F2-9C0C1A48FAFD}"/>
              </a:ext>
            </a:extLst>
          </p:cNvPr>
          <p:cNvSpPr txBox="1"/>
          <p:nvPr/>
        </p:nvSpPr>
        <p:spPr>
          <a:xfrm>
            <a:off x="8365113" y="4918947"/>
            <a:ext cx="3826883" cy="477054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 TAA support?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B03978-7125-CAD2-A7D2-F88B028A1737}"/>
              </a:ext>
            </a:extLst>
          </p:cNvPr>
          <p:cNvSpPr txBox="1"/>
          <p:nvPr/>
        </p:nvSpPr>
        <p:spPr>
          <a:xfrm>
            <a:off x="8365113" y="5611305"/>
            <a:ext cx="2477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Visit our website to connect with a TAA member!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D38EBD-4FD4-B08D-C4A1-70CDAB857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" b="2165"/>
          <a:stretch/>
        </p:blipFill>
        <p:spPr>
          <a:xfrm>
            <a:off x="10813966" y="5480489"/>
            <a:ext cx="1198334" cy="11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9DB29C-D240-ED0F-63F9-5ABB6214494D}"/>
              </a:ext>
            </a:extLst>
          </p:cNvPr>
          <p:cNvSpPr/>
          <p:nvPr/>
        </p:nvSpPr>
        <p:spPr>
          <a:xfrm>
            <a:off x="0" y="5053279"/>
            <a:ext cx="12192000" cy="18047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A232EF-89C2-2C23-97D4-05E57A0C5EED}"/>
              </a:ext>
            </a:extLst>
          </p:cNvPr>
          <p:cNvGrpSpPr/>
          <p:nvPr/>
        </p:nvGrpSpPr>
        <p:grpSpPr>
          <a:xfrm>
            <a:off x="197837" y="2020391"/>
            <a:ext cx="1494461" cy="2810143"/>
            <a:chOff x="197837" y="2020391"/>
            <a:chExt cx="1494461" cy="2810143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98B58FC-E6F2-E542-B9BD-2D9EBED71E47}"/>
                </a:ext>
              </a:extLst>
            </p:cNvPr>
            <p:cNvSpPr txBox="1"/>
            <p:nvPr/>
          </p:nvSpPr>
          <p:spPr>
            <a:xfrm>
              <a:off x="197837" y="3814871"/>
              <a:ext cx="14944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Dan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Kessler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(faculty)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DDB45C54-4C4C-E04F-AE7A-2FFA90C113AE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749" y="2020391"/>
              <a:ext cx="1450638" cy="1636882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E11C1-34A8-A6E3-ACE3-A9EB867912AC}"/>
              </a:ext>
            </a:extLst>
          </p:cNvPr>
          <p:cNvGrpSpPr/>
          <p:nvPr/>
        </p:nvGrpSpPr>
        <p:grpSpPr>
          <a:xfrm>
            <a:off x="5418086" y="2020391"/>
            <a:ext cx="1450637" cy="2801352"/>
            <a:chOff x="5553146" y="2040112"/>
            <a:chExt cx="1450637" cy="2801352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CB1643-29F1-0947-901B-4A74A928A61E}"/>
                </a:ext>
              </a:extLst>
            </p:cNvPr>
            <p:cNvSpPr txBox="1"/>
            <p:nvPr/>
          </p:nvSpPr>
          <p:spPr>
            <a:xfrm>
              <a:off x="5553146" y="3825801"/>
              <a:ext cx="1450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Robin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Wilder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(student)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156034-6B27-7E3C-24EB-304D44365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71415" y="2040112"/>
              <a:ext cx="1414099" cy="1662847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21C5D5-81D1-F5E5-B858-49D08D6864C4}"/>
              </a:ext>
            </a:extLst>
          </p:cNvPr>
          <p:cNvGrpSpPr/>
          <p:nvPr/>
        </p:nvGrpSpPr>
        <p:grpSpPr>
          <a:xfrm>
            <a:off x="7058628" y="2020391"/>
            <a:ext cx="1557431" cy="2793826"/>
            <a:chOff x="7260088" y="2036959"/>
            <a:chExt cx="1557431" cy="2793826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4F0BF9F-FB6B-1044-9EF3-FA27F9DE81D3}"/>
                </a:ext>
              </a:extLst>
            </p:cNvPr>
            <p:cNvSpPr txBox="1"/>
            <p:nvPr/>
          </p:nvSpPr>
          <p:spPr>
            <a:xfrm>
              <a:off x="7260088" y="3815122"/>
              <a:ext cx="15574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Jill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Eisenhauer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(student)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E1C677-06C6-94B3-1B72-AF01AF308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31754" y="2036959"/>
              <a:ext cx="1414098" cy="1662847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0BBBE7A-CA96-9F10-F728-7F2FCD2E3C02}"/>
              </a:ext>
            </a:extLst>
          </p:cNvPr>
          <p:cNvSpPr/>
          <p:nvPr/>
        </p:nvSpPr>
        <p:spPr>
          <a:xfrm>
            <a:off x="0" y="0"/>
            <a:ext cx="12192000" cy="16555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B9DA546-7723-B6C4-8323-73C86FA40886}"/>
              </a:ext>
            </a:extLst>
          </p:cNvPr>
          <p:cNvSpPr/>
          <p:nvPr/>
        </p:nvSpPr>
        <p:spPr>
          <a:xfrm rot="10800000">
            <a:off x="8993603" y="0"/>
            <a:ext cx="3198397" cy="1655597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EACAE25-F6D4-96ED-2F24-C8CE358B211A}"/>
              </a:ext>
            </a:extLst>
          </p:cNvPr>
          <p:cNvSpPr txBox="1">
            <a:spLocks/>
          </p:cNvSpPr>
          <p:nvPr/>
        </p:nvSpPr>
        <p:spPr bwMode="auto">
          <a:xfrm>
            <a:off x="-880243" y="5403078"/>
            <a:ext cx="8908080" cy="8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Sitka Heading" pitchFamily="2" charset="0"/>
              </a:rPr>
              <a:t>TAA Leadership</a:t>
            </a:r>
            <a:endParaRPr lang="en-US" dirty="0">
              <a:solidFill>
                <a:schemeClr val="bg1"/>
              </a:solidFill>
              <a:latin typeface="Sitka Heading" pitchFamily="2" charset="0"/>
            </a:endParaRPr>
          </a:p>
        </p:txBody>
      </p:sp>
      <p:pic>
        <p:nvPicPr>
          <p:cNvPr id="16" name="Picture 15" descr="A picture containing pallette&#10;&#10;Description automatically generated">
            <a:extLst>
              <a:ext uri="{FF2B5EF4-FFF2-40B4-BE49-F238E27FC236}">
                <a16:creationId xmlns:a16="http://schemas.microsoft.com/office/drawing/2014/main" id="{30317733-671D-2A07-F87D-74C6F5CD4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72" y="-81084"/>
            <a:ext cx="2779082" cy="18858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FA89FB-99FC-2722-9271-E4D9369EC631}"/>
              </a:ext>
            </a:extLst>
          </p:cNvPr>
          <p:cNvSpPr/>
          <p:nvPr/>
        </p:nvSpPr>
        <p:spPr>
          <a:xfrm>
            <a:off x="7147596" y="5730581"/>
            <a:ext cx="5044405" cy="112741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1E8A50-3AF4-3560-F7E7-EF1EC58FEF64}"/>
              </a:ext>
            </a:extLst>
          </p:cNvPr>
          <p:cNvSpPr/>
          <p:nvPr/>
        </p:nvSpPr>
        <p:spPr>
          <a:xfrm>
            <a:off x="7147595" y="5068110"/>
            <a:ext cx="5044405" cy="82916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6C5CBB-1663-B2AC-01FB-E845EC6CE2F5}"/>
              </a:ext>
            </a:extLst>
          </p:cNvPr>
          <p:cNvSpPr txBox="1"/>
          <p:nvPr/>
        </p:nvSpPr>
        <p:spPr>
          <a:xfrm>
            <a:off x="7164301" y="5658751"/>
            <a:ext cx="3394446" cy="477054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 to TAA Website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BC97FF-281F-46B1-8FC9-3F3E8B5D18DD}"/>
              </a:ext>
            </a:extLst>
          </p:cNvPr>
          <p:cNvGrpSpPr/>
          <p:nvPr/>
        </p:nvGrpSpPr>
        <p:grpSpPr>
          <a:xfrm>
            <a:off x="8838622" y="2020391"/>
            <a:ext cx="1414098" cy="2759130"/>
            <a:chOff x="8922230" y="2035442"/>
            <a:chExt cx="1414098" cy="2759130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F89A41-2CD0-AA4A-9B7E-B85B343CD62D}"/>
                </a:ext>
              </a:extLst>
            </p:cNvPr>
            <p:cNvSpPr txBox="1"/>
            <p:nvPr/>
          </p:nvSpPr>
          <p:spPr>
            <a:xfrm>
              <a:off x="8922230" y="3778909"/>
              <a:ext cx="14140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Kat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Mueller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(postdoc)</a:t>
              </a:r>
            </a:p>
          </p:txBody>
        </p:sp>
        <p:pic>
          <p:nvPicPr>
            <p:cNvPr id="3" name="Picture 2" descr="A person in a lab coat&#10;&#10;Description automatically generated">
              <a:extLst>
                <a:ext uri="{FF2B5EF4-FFF2-40B4-BE49-F238E27FC236}">
                  <a16:creationId xmlns:a16="http://schemas.microsoft.com/office/drawing/2014/main" id="{E43C8967-EBE3-87C3-E56E-F7B456C96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2230" y="2035442"/>
              <a:ext cx="1414098" cy="1649865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ED9CC2-7027-7EB9-8B38-2A941A944093}"/>
              </a:ext>
            </a:extLst>
          </p:cNvPr>
          <p:cNvGrpSpPr/>
          <p:nvPr/>
        </p:nvGrpSpPr>
        <p:grpSpPr>
          <a:xfrm>
            <a:off x="10475283" y="2020391"/>
            <a:ext cx="1622226" cy="2762236"/>
            <a:chOff x="10685309" y="2035441"/>
            <a:chExt cx="1622226" cy="2762236"/>
          </a:xfrm>
        </p:grpSpPr>
        <p:pic>
          <p:nvPicPr>
            <p:cNvPr id="8" name="Picture 7" descr="A person with a beard and glasses&#10;&#10;Description automatically generated">
              <a:extLst>
                <a:ext uri="{FF2B5EF4-FFF2-40B4-BE49-F238E27FC236}">
                  <a16:creationId xmlns:a16="http://schemas.microsoft.com/office/drawing/2014/main" id="{6BB5345B-DE74-4ACB-65D3-61C85DF18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9373" y="2035441"/>
              <a:ext cx="1414098" cy="1649865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8DC787-0086-D1B1-9606-86EEAD51A74D}"/>
                </a:ext>
              </a:extLst>
            </p:cNvPr>
            <p:cNvSpPr txBox="1"/>
            <p:nvPr/>
          </p:nvSpPr>
          <p:spPr>
            <a:xfrm>
              <a:off x="10685309" y="3782014"/>
              <a:ext cx="16222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Mike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Haggadone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(postdoc)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52B5AB-3D0E-09F7-9961-CD14C1DD2436}"/>
              </a:ext>
            </a:extLst>
          </p:cNvPr>
          <p:cNvGrpSpPr/>
          <p:nvPr/>
        </p:nvGrpSpPr>
        <p:grpSpPr>
          <a:xfrm>
            <a:off x="1914862" y="2020391"/>
            <a:ext cx="1557431" cy="2806549"/>
            <a:chOff x="1927409" y="2035441"/>
            <a:chExt cx="1557431" cy="280654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5CF3CD9-C7AA-C244-B58B-861261B09914}"/>
                </a:ext>
              </a:extLst>
            </p:cNvPr>
            <p:cNvSpPr txBox="1"/>
            <p:nvPr/>
          </p:nvSpPr>
          <p:spPr>
            <a:xfrm>
              <a:off x="1927409" y="3826327"/>
              <a:ext cx="15574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Kellie Jurado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(faculty)</a:t>
              </a:r>
            </a:p>
          </p:txBody>
        </p:sp>
        <p:pic>
          <p:nvPicPr>
            <p:cNvPr id="2" name="Picture 4" descr="faculty photo">
              <a:extLst>
                <a:ext uri="{FF2B5EF4-FFF2-40B4-BE49-F238E27FC236}">
                  <a16:creationId xmlns:a16="http://schemas.microsoft.com/office/drawing/2014/main" id="{5B176EAF-D40A-AD0F-4BB8-3C840E2271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2122" y="2035441"/>
              <a:ext cx="1468007" cy="1639977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FF3241F8-56C3-924F-B10F-31CD8C63EC23}"/>
              </a:ext>
            </a:extLst>
          </p:cNvPr>
          <p:cNvSpPr txBox="1">
            <a:spLocks/>
          </p:cNvSpPr>
          <p:nvPr/>
        </p:nvSpPr>
        <p:spPr bwMode="auto">
          <a:xfrm>
            <a:off x="421450" y="-115105"/>
            <a:ext cx="8908080" cy="16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699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Trainee Advancement Alliance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	    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Heading" pitchFamily="2" charset="0"/>
                <a:ea typeface="+mj-ea"/>
                <a:cs typeface="Arial" panose="020B0604020202020204" pitchFamily="34" charset="0"/>
              </a:rPr>
              <a:t>Research Trainee Affairs Initiative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Heading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25A3F-E3FA-F2A0-3278-548C7B2E6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61" y="1043605"/>
            <a:ext cx="2857500" cy="4572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776668E-C383-79AB-28B3-465ED1A7932B}"/>
              </a:ext>
            </a:extLst>
          </p:cNvPr>
          <p:cNvGrpSpPr/>
          <p:nvPr/>
        </p:nvGrpSpPr>
        <p:grpSpPr>
          <a:xfrm>
            <a:off x="3694857" y="2020391"/>
            <a:ext cx="1468007" cy="2806549"/>
            <a:chOff x="3763261" y="2035441"/>
            <a:chExt cx="1468007" cy="280654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3A98CD0-114F-3B4A-AFEF-C310EB6F6D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63261" y="2035441"/>
              <a:ext cx="1468007" cy="1649865"/>
            </a:xfrm>
            <a:prstGeom prst="rect">
              <a:avLst/>
            </a:prstGeom>
            <a:noFill/>
            <a:ln w="38100">
              <a:solidFill>
                <a:srgbClr val="011F5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A445C-557A-213F-131C-0B5D0AAD4E85}"/>
                </a:ext>
              </a:extLst>
            </p:cNvPr>
            <p:cNvSpPr txBox="1"/>
            <p:nvPr/>
          </p:nvSpPr>
          <p:spPr>
            <a:xfrm>
              <a:off x="3771946" y="3826327"/>
              <a:ext cx="1450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Fernanda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Holloman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Helvetica" pitchFamily="2" charset="0"/>
                </a:rPr>
                <a:t>(student)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E599E19-A37E-7FD8-02C8-EA1191F60A4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" b="2165"/>
          <a:stretch/>
        </p:blipFill>
        <p:spPr>
          <a:xfrm>
            <a:off x="10558747" y="5256839"/>
            <a:ext cx="1489002" cy="14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177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Sitka Banner</vt:lpstr>
      <vt:lpstr>Sitka Heading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Wilder</dc:creator>
  <cp:lastModifiedBy>Candace Cain</cp:lastModifiedBy>
  <cp:revision>26</cp:revision>
  <dcterms:created xsi:type="dcterms:W3CDTF">2022-10-12T21:05:57Z</dcterms:created>
  <dcterms:modified xsi:type="dcterms:W3CDTF">2025-08-19T15:44:17Z</dcterms:modified>
</cp:coreProperties>
</file>