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3"/>
  </p:notesMasterIdLst>
  <p:sldIdLst>
    <p:sldId id="256" r:id="rId2"/>
    <p:sldId id="970" r:id="rId3"/>
    <p:sldId id="257" r:id="rId4"/>
    <p:sldId id="258" r:id="rId5"/>
    <p:sldId id="259" r:id="rId6"/>
    <p:sldId id="272" r:id="rId7"/>
    <p:sldId id="273" r:id="rId8"/>
    <p:sldId id="260" r:id="rId9"/>
    <p:sldId id="274" r:id="rId10"/>
    <p:sldId id="278" r:id="rId11"/>
    <p:sldId id="279" r:id="rId12"/>
    <p:sldId id="280" r:id="rId13"/>
    <p:sldId id="281" r:id="rId14"/>
    <p:sldId id="284" r:id="rId15"/>
    <p:sldId id="1025" r:id="rId16"/>
    <p:sldId id="1094" r:id="rId17"/>
    <p:sldId id="1095" r:id="rId18"/>
    <p:sldId id="265" r:id="rId19"/>
    <p:sldId id="285" r:id="rId20"/>
    <p:sldId id="262" r:id="rId21"/>
    <p:sldId id="264" r:id="rId22"/>
    <p:sldId id="972" r:id="rId23"/>
    <p:sldId id="263" r:id="rId24"/>
    <p:sldId id="287" r:id="rId25"/>
    <p:sldId id="971" r:id="rId26"/>
    <p:sldId id="1096" r:id="rId27"/>
    <p:sldId id="266" r:id="rId28"/>
    <p:sldId id="269" r:id="rId29"/>
    <p:sldId id="267" r:id="rId30"/>
    <p:sldId id="270" r:id="rId31"/>
    <p:sldId id="27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94" autoAdjust="0"/>
    <p:restoredTop sz="86503"/>
  </p:normalViewPr>
  <p:slideViewPr>
    <p:cSldViewPr snapToGrid="0" snapToObjects="1">
      <p:cViewPr varScale="1">
        <p:scale>
          <a:sx n="102" d="100"/>
          <a:sy n="102" d="100"/>
        </p:scale>
        <p:origin x="94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122A1-886E-48D0-AD35-7C661C1051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414D282-C894-414C-8EBD-7EC1E7BDEAD9}">
      <dgm:prSet custT="1"/>
      <dgm:spPr/>
      <dgm:t>
        <a:bodyPr/>
        <a:lstStyle/>
        <a:p>
          <a:r>
            <a:rPr lang="en-US" sz="2000" dirty="0"/>
            <a:t>SHOULD BE DEFINED BY MENTEE: MENTOR INTERACTION</a:t>
          </a:r>
        </a:p>
      </dgm:t>
    </dgm:pt>
    <dgm:pt modelId="{82565CBC-80F3-4638-B7FD-6AF2EF66A9A2}" type="parTrans" cxnId="{476CCF7E-574C-4505-9410-01F8E2379724}">
      <dgm:prSet/>
      <dgm:spPr/>
      <dgm:t>
        <a:bodyPr/>
        <a:lstStyle/>
        <a:p>
          <a:endParaRPr lang="en-US" sz="2000"/>
        </a:p>
      </dgm:t>
    </dgm:pt>
    <dgm:pt modelId="{898D41E1-006F-4276-B180-BC21C16855CF}" type="sibTrans" cxnId="{476CCF7E-574C-4505-9410-01F8E2379724}">
      <dgm:prSet/>
      <dgm:spPr/>
      <dgm:t>
        <a:bodyPr/>
        <a:lstStyle/>
        <a:p>
          <a:endParaRPr lang="en-US" sz="2000"/>
        </a:p>
      </dgm:t>
    </dgm:pt>
    <dgm:pt modelId="{A7107BCA-0B74-470F-83DB-A77345845398}">
      <dgm:prSet custT="1"/>
      <dgm:spPr/>
      <dgm:t>
        <a:bodyPr/>
        <a:lstStyle/>
        <a:p>
          <a:r>
            <a:rPr lang="en-US" sz="2000"/>
            <a:t>IN GENERAL</a:t>
          </a:r>
        </a:p>
      </dgm:t>
    </dgm:pt>
    <dgm:pt modelId="{660622F7-0389-416F-94DB-B0558E1751EF}" type="parTrans" cxnId="{C2445CBE-F16E-429B-8E1A-6C740144959E}">
      <dgm:prSet/>
      <dgm:spPr/>
      <dgm:t>
        <a:bodyPr/>
        <a:lstStyle/>
        <a:p>
          <a:endParaRPr lang="en-US" sz="2000"/>
        </a:p>
      </dgm:t>
    </dgm:pt>
    <dgm:pt modelId="{6544F65C-CE9E-49E4-B750-280F8E3AE1DD}" type="sibTrans" cxnId="{C2445CBE-F16E-429B-8E1A-6C740144959E}">
      <dgm:prSet/>
      <dgm:spPr/>
      <dgm:t>
        <a:bodyPr/>
        <a:lstStyle/>
        <a:p>
          <a:endParaRPr lang="en-US" sz="2000"/>
        </a:p>
      </dgm:t>
    </dgm:pt>
    <dgm:pt modelId="{94D0B4EC-A037-4F18-A174-B66E613F896F}">
      <dgm:prSet custT="1"/>
      <dgm:spPr/>
      <dgm:t>
        <a:bodyPr/>
        <a:lstStyle/>
        <a:p>
          <a:r>
            <a:rPr lang="en-US" sz="2000" dirty="0"/>
            <a:t>EVALUATE CAREER GOALS</a:t>
          </a:r>
        </a:p>
      </dgm:t>
    </dgm:pt>
    <dgm:pt modelId="{6441CBC7-6375-4EF8-BCCF-3C3BF018DACE}" type="parTrans" cxnId="{2515273B-1EDC-4FD3-BBAD-D8B468B6EF84}">
      <dgm:prSet/>
      <dgm:spPr/>
      <dgm:t>
        <a:bodyPr/>
        <a:lstStyle/>
        <a:p>
          <a:endParaRPr lang="en-US" sz="2000"/>
        </a:p>
      </dgm:t>
    </dgm:pt>
    <dgm:pt modelId="{348377F2-3546-4CFE-BBC1-AC8F0B225320}" type="sibTrans" cxnId="{2515273B-1EDC-4FD3-BBAD-D8B468B6EF84}">
      <dgm:prSet/>
      <dgm:spPr/>
      <dgm:t>
        <a:bodyPr/>
        <a:lstStyle/>
        <a:p>
          <a:endParaRPr lang="en-US" sz="2000"/>
        </a:p>
      </dgm:t>
    </dgm:pt>
    <dgm:pt modelId="{8876DB41-2AB5-4681-8311-5FF9F8CD147E}">
      <dgm:prSet custT="1"/>
      <dgm:spPr/>
      <dgm:t>
        <a:bodyPr/>
        <a:lstStyle/>
        <a:p>
          <a:r>
            <a:rPr lang="en-US" sz="2000" dirty="0"/>
            <a:t>ATTAIN TECHNICAL SKILLS, KNOWLEDGE AND CRITICAL THIKNING NEEDED FOR YOUR CAREER GOALS</a:t>
          </a:r>
        </a:p>
      </dgm:t>
    </dgm:pt>
    <dgm:pt modelId="{65D45605-1805-4328-ACD5-B47BCAC09E28}" type="parTrans" cxnId="{2CE72D1B-E514-401B-BFF5-790A4A0D2CA6}">
      <dgm:prSet/>
      <dgm:spPr/>
      <dgm:t>
        <a:bodyPr/>
        <a:lstStyle/>
        <a:p>
          <a:endParaRPr lang="en-US" sz="2000"/>
        </a:p>
      </dgm:t>
    </dgm:pt>
    <dgm:pt modelId="{252100F5-3134-40BC-BB6A-525BDD26BE8D}" type="sibTrans" cxnId="{2CE72D1B-E514-401B-BFF5-790A4A0D2CA6}">
      <dgm:prSet/>
      <dgm:spPr/>
      <dgm:t>
        <a:bodyPr/>
        <a:lstStyle/>
        <a:p>
          <a:endParaRPr lang="en-US" sz="2000"/>
        </a:p>
      </dgm:t>
    </dgm:pt>
    <dgm:pt modelId="{3E656732-3297-4120-B154-1F5DB109DA4F}">
      <dgm:prSet custT="1"/>
      <dgm:spPr/>
      <dgm:t>
        <a:bodyPr/>
        <a:lstStyle/>
        <a:p>
          <a:r>
            <a:rPr lang="en-US" sz="2000"/>
            <a:t>GAIN EXPERIENCES NEEDED FOR FUTURE CAREER</a:t>
          </a:r>
        </a:p>
      </dgm:t>
    </dgm:pt>
    <dgm:pt modelId="{24C430B6-A403-412D-81C7-327F33C8481F}" type="parTrans" cxnId="{5B32B3C5-2447-4557-9B7E-89F8ECFB5B85}">
      <dgm:prSet/>
      <dgm:spPr/>
      <dgm:t>
        <a:bodyPr/>
        <a:lstStyle/>
        <a:p>
          <a:endParaRPr lang="en-US" sz="2000"/>
        </a:p>
      </dgm:t>
    </dgm:pt>
    <dgm:pt modelId="{3DB3B0CF-0C0C-43B1-9E86-08C45D40BC91}" type="sibTrans" cxnId="{5B32B3C5-2447-4557-9B7E-89F8ECFB5B85}">
      <dgm:prSet/>
      <dgm:spPr/>
      <dgm:t>
        <a:bodyPr/>
        <a:lstStyle/>
        <a:p>
          <a:endParaRPr lang="en-US" sz="2000"/>
        </a:p>
      </dgm:t>
    </dgm:pt>
    <dgm:pt modelId="{353C122B-1400-4D82-8872-2E56EC0DD384}">
      <dgm:prSet custT="1"/>
      <dgm:spPr/>
      <dgm:t>
        <a:bodyPr/>
        <a:lstStyle/>
        <a:p>
          <a:r>
            <a:rPr lang="en-US" sz="2000"/>
            <a:t>DEVELOP PROFESSIONAL SKILLS FOR CHOSEN CAREER</a:t>
          </a:r>
        </a:p>
      </dgm:t>
    </dgm:pt>
    <dgm:pt modelId="{807FFC2B-45CC-4908-A842-4FCF180189D2}" type="parTrans" cxnId="{C0EA7430-BADE-4B47-9CF5-0053A60FD757}">
      <dgm:prSet/>
      <dgm:spPr/>
      <dgm:t>
        <a:bodyPr/>
        <a:lstStyle/>
        <a:p>
          <a:endParaRPr lang="en-US" sz="2000"/>
        </a:p>
      </dgm:t>
    </dgm:pt>
    <dgm:pt modelId="{775CD86D-08C4-42E6-9323-62A954180608}" type="sibTrans" cxnId="{C0EA7430-BADE-4B47-9CF5-0053A60FD757}">
      <dgm:prSet/>
      <dgm:spPr/>
      <dgm:t>
        <a:bodyPr/>
        <a:lstStyle/>
        <a:p>
          <a:endParaRPr lang="en-US" sz="2000"/>
        </a:p>
      </dgm:t>
    </dgm:pt>
    <dgm:pt modelId="{E2F6C7C2-7399-4167-A361-213B6A1A0981}">
      <dgm:prSet custT="1"/>
      <dgm:spPr/>
      <dgm:t>
        <a:bodyPr/>
        <a:lstStyle/>
        <a:p>
          <a:r>
            <a:rPr lang="en-US" sz="2000" dirty="0"/>
            <a:t>REVISITED AND ASSESSED REGULARLY</a:t>
          </a:r>
        </a:p>
      </dgm:t>
    </dgm:pt>
    <dgm:pt modelId="{5B3EA375-4E59-45BF-8E03-B35EB6C37FF9}" type="parTrans" cxnId="{0F059518-FB20-4392-863F-4C7377ACA77A}">
      <dgm:prSet/>
      <dgm:spPr/>
      <dgm:t>
        <a:bodyPr/>
        <a:lstStyle/>
        <a:p>
          <a:endParaRPr lang="en-US" sz="2000"/>
        </a:p>
      </dgm:t>
    </dgm:pt>
    <dgm:pt modelId="{C47BB20F-900F-49C8-994D-1B2F8AE80D19}" type="sibTrans" cxnId="{0F059518-FB20-4392-863F-4C7377ACA77A}">
      <dgm:prSet/>
      <dgm:spPr/>
      <dgm:t>
        <a:bodyPr/>
        <a:lstStyle/>
        <a:p>
          <a:endParaRPr lang="en-US" sz="2000"/>
        </a:p>
      </dgm:t>
    </dgm:pt>
    <dgm:pt modelId="{8A8EF829-5974-734E-8666-7997DFAE2040}" type="pres">
      <dgm:prSet presAssocID="{969122A1-886E-48D0-AD35-7C661C105190}" presName="linear" presStyleCnt="0">
        <dgm:presLayoutVars>
          <dgm:dir/>
          <dgm:animLvl val="lvl"/>
          <dgm:resizeHandles val="exact"/>
        </dgm:presLayoutVars>
      </dgm:prSet>
      <dgm:spPr/>
    </dgm:pt>
    <dgm:pt modelId="{162656F6-5BB0-BA4A-8829-0277CCB8BB44}" type="pres">
      <dgm:prSet presAssocID="{E414D282-C894-414C-8EBD-7EC1E7BDEAD9}" presName="parentLin" presStyleCnt="0"/>
      <dgm:spPr/>
    </dgm:pt>
    <dgm:pt modelId="{0AC676AD-6C8E-2A4B-96C9-D6527EA70AF3}" type="pres">
      <dgm:prSet presAssocID="{E414D282-C894-414C-8EBD-7EC1E7BDEAD9}" presName="parentLeftMargin" presStyleLbl="node1" presStyleIdx="0" presStyleCnt="3"/>
      <dgm:spPr/>
    </dgm:pt>
    <dgm:pt modelId="{45130247-FB77-E342-8387-E3303F8CEE71}" type="pres">
      <dgm:prSet presAssocID="{E414D282-C894-414C-8EBD-7EC1E7BDEAD9}" presName="parentText" presStyleLbl="node1" presStyleIdx="0" presStyleCnt="3">
        <dgm:presLayoutVars>
          <dgm:chMax val="0"/>
          <dgm:bulletEnabled val="1"/>
        </dgm:presLayoutVars>
      </dgm:prSet>
      <dgm:spPr/>
    </dgm:pt>
    <dgm:pt modelId="{4029B9C3-5369-A243-96EC-B2A3FC17F7D5}" type="pres">
      <dgm:prSet presAssocID="{E414D282-C894-414C-8EBD-7EC1E7BDEAD9}" presName="negativeSpace" presStyleCnt="0"/>
      <dgm:spPr/>
    </dgm:pt>
    <dgm:pt modelId="{13BB6D3A-E041-0F41-9743-05D37771CE27}" type="pres">
      <dgm:prSet presAssocID="{E414D282-C894-414C-8EBD-7EC1E7BDEAD9}" presName="childText" presStyleLbl="conFgAcc1" presStyleIdx="0" presStyleCnt="3">
        <dgm:presLayoutVars>
          <dgm:bulletEnabled val="1"/>
        </dgm:presLayoutVars>
      </dgm:prSet>
      <dgm:spPr/>
    </dgm:pt>
    <dgm:pt modelId="{47F25439-D438-6B4B-BF74-92CE96BCDCCA}" type="pres">
      <dgm:prSet presAssocID="{898D41E1-006F-4276-B180-BC21C16855CF}" presName="spaceBetweenRectangles" presStyleCnt="0"/>
      <dgm:spPr/>
    </dgm:pt>
    <dgm:pt modelId="{11486C62-A5C4-334A-9BF8-C2E41B0E52CD}" type="pres">
      <dgm:prSet presAssocID="{A7107BCA-0B74-470F-83DB-A77345845398}" presName="parentLin" presStyleCnt="0"/>
      <dgm:spPr/>
    </dgm:pt>
    <dgm:pt modelId="{3A678535-B127-D644-A736-95AA0BA90528}" type="pres">
      <dgm:prSet presAssocID="{A7107BCA-0B74-470F-83DB-A77345845398}" presName="parentLeftMargin" presStyleLbl="node1" presStyleIdx="0" presStyleCnt="3"/>
      <dgm:spPr/>
    </dgm:pt>
    <dgm:pt modelId="{2FEB3F70-7018-A043-8281-B79DDFF6C314}" type="pres">
      <dgm:prSet presAssocID="{A7107BCA-0B74-470F-83DB-A77345845398}" presName="parentText" presStyleLbl="node1" presStyleIdx="1" presStyleCnt="3">
        <dgm:presLayoutVars>
          <dgm:chMax val="0"/>
          <dgm:bulletEnabled val="1"/>
        </dgm:presLayoutVars>
      </dgm:prSet>
      <dgm:spPr/>
    </dgm:pt>
    <dgm:pt modelId="{8A9082FD-70EB-5147-9509-9364F8372708}" type="pres">
      <dgm:prSet presAssocID="{A7107BCA-0B74-470F-83DB-A77345845398}" presName="negativeSpace" presStyleCnt="0"/>
      <dgm:spPr/>
    </dgm:pt>
    <dgm:pt modelId="{02F3E3BF-CDA3-E148-A16F-35F0DB5B49C5}" type="pres">
      <dgm:prSet presAssocID="{A7107BCA-0B74-470F-83DB-A77345845398}" presName="childText" presStyleLbl="conFgAcc1" presStyleIdx="1" presStyleCnt="3">
        <dgm:presLayoutVars>
          <dgm:bulletEnabled val="1"/>
        </dgm:presLayoutVars>
      </dgm:prSet>
      <dgm:spPr/>
    </dgm:pt>
    <dgm:pt modelId="{6EA7C920-4C7A-C94A-936F-016E602A39F3}" type="pres">
      <dgm:prSet presAssocID="{6544F65C-CE9E-49E4-B750-280F8E3AE1DD}" presName="spaceBetweenRectangles" presStyleCnt="0"/>
      <dgm:spPr/>
    </dgm:pt>
    <dgm:pt modelId="{40DADBD1-EFEC-AF4A-9233-3A6CDF7780F6}" type="pres">
      <dgm:prSet presAssocID="{E2F6C7C2-7399-4167-A361-213B6A1A0981}" presName="parentLin" presStyleCnt="0"/>
      <dgm:spPr/>
    </dgm:pt>
    <dgm:pt modelId="{284A8051-20C0-DE47-9B34-C3B81258D96D}" type="pres">
      <dgm:prSet presAssocID="{E2F6C7C2-7399-4167-A361-213B6A1A0981}" presName="parentLeftMargin" presStyleLbl="node1" presStyleIdx="1" presStyleCnt="3"/>
      <dgm:spPr/>
    </dgm:pt>
    <dgm:pt modelId="{02F7FB11-217A-F142-916F-ABE24C608A92}" type="pres">
      <dgm:prSet presAssocID="{E2F6C7C2-7399-4167-A361-213B6A1A0981}" presName="parentText" presStyleLbl="node1" presStyleIdx="2" presStyleCnt="3">
        <dgm:presLayoutVars>
          <dgm:chMax val="0"/>
          <dgm:bulletEnabled val="1"/>
        </dgm:presLayoutVars>
      </dgm:prSet>
      <dgm:spPr/>
    </dgm:pt>
    <dgm:pt modelId="{BB24D667-E622-E443-A102-E35BEED17B9E}" type="pres">
      <dgm:prSet presAssocID="{E2F6C7C2-7399-4167-A361-213B6A1A0981}" presName="negativeSpace" presStyleCnt="0"/>
      <dgm:spPr/>
    </dgm:pt>
    <dgm:pt modelId="{A9BAEAA5-CF83-794F-A8C9-3F575690AE53}" type="pres">
      <dgm:prSet presAssocID="{E2F6C7C2-7399-4167-A361-213B6A1A0981}" presName="childText" presStyleLbl="conFgAcc1" presStyleIdx="2" presStyleCnt="3">
        <dgm:presLayoutVars>
          <dgm:bulletEnabled val="1"/>
        </dgm:presLayoutVars>
      </dgm:prSet>
      <dgm:spPr/>
    </dgm:pt>
  </dgm:ptLst>
  <dgm:cxnLst>
    <dgm:cxn modelId="{298D8A15-CC09-B546-AA89-0A1D9BEE12FD}" type="presOf" srcId="{3E656732-3297-4120-B154-1F5DB109DA4F}" destId="{02F3E3BF-CDA3-E148-A16F-35F0DB5B49C5}" srcOrd="0" destOrd="2" presId="urn:microsoft.com/office/officeart/2005/8/layout/list1"/>
    <dgm:cxn modelId="{0F059518-FB20-4392-863F-4C7377ACA77A}" srcId="{969122A1-886E-48D0-AD35-7C661C105190}" destId="{E2F6C7C2-7399-4167-A361-213B6A1A0981}" srcOrd="2" destOrd="0" parTransId="{5B3EA375-4E59-45BF-8E03-B35EB6C37FF9}" sibTransId="{C47BB20F-900F-49C8-994D-1B2F8AE80D19}"/>
    <dgm:cxn modelId="{2CE72D1B-E514-401B-BFF5-790A4A0D2CA6}" srcId="{A7107BCA-0B74-470F-83DB-A77345845398}" destId="{8876DB41-2AB5-4681-8311-5FF9F8CD147E}" srcOrd="1" destOrd="0" parTransId="{65D45605-1805-4328-ACD5-B47BCAC09E28}" sibTransId="{252100F5-3134-40BC-BB6A-525BDD26BE8D}"/>
    <dgm:cxn modelId="{BDFA8B1D-A502-E14B-B100-49FF01A51DB8}" type="presOf" srcId="{A7107BCA-0B74-470F-83DB-A77345845398}" destId="{2FEB3F70-7018-A043-8281-B79DDFF6C314}" srcOrd="1" destOrd="0" presId="urn:microsoft.com/office/officeart/2005/8/layout/list1"/>
    <dgm:cxn modelId="{C0EA7430-BADE-4B47-9CF5-0053A60FD757}" srcId="{A7107BCA-0B74-470F-83DB-A77345845398}" destId="{353C122B-1400-4D82-8872-2E56EC0DD384}" srcOrd="3" destOrd="0" parTransId="{807FFC2B-45CC-4908-A842-4FCF180189D2}" sibTransId="{775CD86D-08C4-42E6-9323-62A954180608}"/>
    <dgm:cxn modelId="{2515273B-1EDC-4FD3-BBAD-D8B468B6EF84}" srcId="{A7107BCA-0B74-470F-83DB-A77345845398}" destId="{94D0B4EC-A037-4F18-A174-B66E613F896F}" srcOrd="0" destOrd="0" parTransId="{6441CBC7-6375-4EF8-BCCF-3C3BF018DACE}" sibTransId="{348377F2-3546-4CFE-BBC1-AC8F0B225320}"/>
    <dgm:cxn modelId="{46EA1D3E-551C-1F4C-A2F9-300CD9A0624D}" type="presOf" srcId="{E2F6C7C2-7399-4167-A361-213B6A1A0981}" destId="{284A8051-20C0-DE47-9B34-C3B81258D96D}" srcOrd="0" destOrd="0" presId="urn:microsoft.com/office/officeart/2005/8/layout/list1"/>
    <dgm:cxn modelId="{D5644D6F-55AC-C546-A2D2-3400CE682860}" type="presOf" srcId="{E414D282-C894-414C-8EBD-7EC1E7BDEAD9}" destId="{45130247-FB77-E342-8387-E3303F8CEE71}" srcOrd="1" destOrd="0" presId="urn:microsoft.com/office/officeart/2005/8/layout/list1"/>
    <dgm:cxn modelId="{60A54279-ECB1-5947-AFB5-D081D2901910}" type="presOf" srcId="{8876DB41-2AB5-4681-8311-5FF9F8CD147E}" destId="{02F3E3BF-CDA3-E148-A16F-35F0DB5B49C5}" srcOrd="0" destOrd="1" presId="urn:microsoft.com/office/officeart/2005/8/layout/list1"/>
    <dgm:cxn modelId="{476CCF7E-574C-4505-9410-01F8E2379724}" srcId="{969122A1-886E-48D0-AD35-7C661C105190}" destId="{E414D282-C894-414C-8EBD-7EC1E7BDEAD9}" srcOrd="0" destOrd="0" parTransId="{82565CBC-80F3-4638-B7FD-6AF2EF66A9A2}" sibTransId="{898D41E1-006F-4276-B180-BC21C16855CF}"/>
    <dgm:cxn modelId="{E8557B86-D917-C54E-8E55-0B7370E3B08F}" type="presOf" srcId="{E2F6C7C2-7399-4167-A361-213B6A1A0981}" destId="{02F7FB11-217A-F142-916F-ABE24C608A92}" srcOrd="1" destOrd="0" presId="urn:microsoft.com/office/officeart/2005/8/layout/list1"/>
    <dgm:cxn modelId="{10EEF3A4-FE49-C041-9E21-9951B2B7AAB4}" type="presOf" srcId="{E414D282-C894-414C-8EBD-7EC1E7BDEAD9}" destId="{0AC676AD-6C8E-2A4B-96C9-D6527EA70AF3}" srcOrd="0" destOrd="0" presId="urn:microsoft.com/office/officeart/2005/8/layout/list1"/>
    <dgm:cxn modelId="{C2445CBE-F16E-429B-8E1A-6C740144959E}" srcId="{969122A1-886E-48D0-AD35-7C661C105190}" destId="{A7107BCA-0B74-470F-83DB-A77345845398}" srcOrd="1" destOrd="0" parTransId="{660622F7-0389-416F-94DB-B0558E1751EF}" sibTransId="{6544F65C-CE9E-49E4-B750-280F8E3AE1DD}"/>
    <dgm:cxn modelId="{5B32B3C5-2447-4557-9B7E-89F8ECFB5B85}" srcId="{A7107BCA-0B74-470F-83DB-A77345845398}" destId="{3E656732-3297-4120-B154-1F5DB109DA4F}" srcOrd="2" destOrd="0" parTransId="{24C430B6-A403-412D-81C7-327F33C8481F}" sibTransId="{3DB3B0CF-0C0C-43B1-9E86-08C45D40BC91}"/>
    <dgm:cxn modelId="{AB3AA4CC-9EF3-504B-9294-DB01218F86E9}" type="presOf" srcId="{94D0B4EC-A037-4F18-A174-B66E613F896F}" destId="{02F3E3BF-CDA3-E148-A16F-35F0DB5B49C5}" srcOrd="0" destOrd="0" presId="urn:microsoft.com/office/officeart/2005/8/layout/list1"/>
    <dgm:cxn modelId="{DB6769E4-E919-A846-82AB-5FB4330B5F94}" type="presOf" srcId="{A7107BCA-0B74-470F-83DB-A77345845398}" destId="{3A678535-B127-D644-A736-95AA0BA90528}" srcOrd="0" destOrd="0" presId="urn:microsoft.com/office/officeart/2005/8/layout/list1"/>
    <dgm:cxn modelId="{69753EEE-989E-A742-A3D9-6C28997702CE}" type="presOf" srcId="{353C122B-1400-4D82-8872-2E56EC0DD384}" destId="{02F3E3BF-CDA3-E148-A16F-35F0DB5B49C5}" srcOrd="0" destOrd="3" presId="urn:microsoft.com/office/officeart/2005/8/layout/list1"/>
    <dgm:cxn modelId="{622C69F0-7C9D-BB47-B95A-AB2C76B357B5}" type="presOf" srcId="{969122A1-886E-48D0-AD35-7C661C105190}" destId="{8A8EF829-5974-734E-8666-7997DFAE2040}" srcOrd="0" destOrd="0" presId="urn:microsoft.com/office/officeart/2005/8/layout/list1"/>
    <dgm:cxn modelId="{82B3EB5F-DBFC-A649-8AEF-C7F8D16B5C67}" type="presParOf" srcId="{8A8EF829-5974-734E-8666-7997DFAE2040}" destId="{162656F6-5BB0-BA4A-8829-0277CCB8BB44}" srcOrd="0" destOrd="0" presId="urn:microsoft.com/office/officeart/2005/8/layout/list1"/>
    <dgm:cxn modelId="{8DC60A79-99AB-434A-A029-4C33C77E9E50}" type="presParOf" srcId="{162656F6-5BB0-BA4A-8829-0277CCB8BB44}" destId="{0AC676AD-6C8E-2A4B-96C9-D6527EA70AF3}" srcOrd="0" destOrd="0" presId="urn:microsoft.com/office/officeart/2005/8/layout/list1"/>
    <dgm:cxn modelId="{DE395D37-328A-5243-95B3-C778AB9EDAD5}" type="presParOf" srcId="{162656F6-5BB0-BA4A-8829-0277CCB8BB44}" destId="{45130247-FB77-E342-8387-E3303F8CEE71}" srcOrd="1" destOrd="0" presId="urn:microsoft.com/office/officeart/2005/8/layout/list1"/>
    <dgm:cxn modelId="{8B9593F7-C61A-0342-833D-1C3D008C7315}" type="presParOf" srcId="{8A8EF829-5974-734E-8666-7997DFAE2040}" destId="{4029B9C3-5369-A243-96EC-B2A3FC17F7D5}" srcOrd="1" destOrd="0" presId="urn:microsoft.com/office/officeart/2005/8/layout/list1"/>
    <dgm:cxn modelId="{2917F9C4-6A72-D044-8679-869DEC18283F}" type="presParOf" srcId="{8A8EF829-5974-734E-8666-7997DFAE2040}" destId="{13BB6D3A-E041-0F41-9743-05D37771CE27}" srcOrd="2" destOrd="0" presId="urn:microsoft.com/office/officeart/2005/8/layout/list1"/>
    <dgm:cxn modelId="{BBA2B30F-3AD1-E34A-B4B4-457801D1A58A}" type="presParOf" srcId="{8A8EF829-5974-734E-8666-7997DFAE2040}" destId="{47F25439-D438-6B4B-BF74-92CE96BCDCCA}" srcOrd="3" destOrd="0" presId="urn:microsoft.com/office/officeart/2005/8/layout/list1"/>
    <dgm:cxn modelId="{2AB57ACF-23AC-0D4A-98E8-D50072191701}" type="presParOf" srcId="{8A8EF829-5974-734E-8666-7997DFAE2040}" destId="{11486C62-A5C4-334A-9BF8-C2E41B0E52CD}" srcOrd="4" destOrd="0" presId="urn:microsoft.com/office/officeart/2005/8/layout/list1"/>
    <dgm:cxn modelId="{8066FD8F-2748-B347-BC7F-1E736AAEC505}" type="presParOf" srcId="{11486C62-A5C4-334A-9BF8-C2E41B0E52CD}" destId="{3A678535-B127-D644-A736-95AA0BA90528}" srcOrd="0" destOrd="0" presId="urn:microsoft.com/office/officeart/2005/8/layout/list1"/>
    <dgm:cxn modelId="{D44DCF34-566B-C349-96A4-DCADC7B498FF}" type="presParOf" srcId="{11486C62-A5C4-334A-9BF8-C2E41B0E52CD}" destId="{2FEB3F70-7018-A043-8281-B79DDFF6C314}" srcOrd="1" destOrd="0" presId="urn:microsoft.com/office/officeart/2005/8/layout/list1"/>
    <dgm:cxn modelId="{826EC495-899D-3B42-9653-15B4BD2D94B2}" type="presParOf" srcId="{8A8EF829-5974-734E-8666-7997DFAE2040}" destId="{8A9082FD-70EB-5147-9509-9364F8372708}" srcOrd="5" destOrd="0" presId="urn:microsoft.com/office/officeart/2005/8/layout/list1"/>
    <dgm:cxn modelId="{A6DC44F9-7BC6-B142-94BF-B6B3A6C624E1}" type="presParOf" srcId="{8A8EF829-5974-734E-8666-7997DFAE2040}" destId="{02F3E3BF-CDA3-E148-A16F-35F0DB5B49C5}" srcOrd="6" destOrd="0" presId="urn:microsoft.com/office/officeart/2005/8/layout/list1"/>
    <dgm:cxn modelId="{3C861DFD-3096-5345-82A0-7D13DAE45DCC}" type="presParOf" srcId="{8A8EF829-5974-734E-8666-7997DFAE2040}" destId="{6EA7C920-4C7A-C94A-936F-016E602A39F3}" srcOrd="7" destOrd="0" presId="urn:microsoft.com/office/officeart/2005/8/layout/list1"/>
    <dgm:cxn modelId="{2C692788-0A70-984C-9C11-B78B508C7E01}" type="presParOf" srcId="{8A8EF829-5974-734E-8666-7997DFAE2040}" destId="{40DADBD1-EFEC-AF4A-9233-3A6CDF7780F6}" srcOrd="8" destOrd="0" presId="urn:microsoft.com/office/officeart/2005/8/layout/list1"/>
    <dgm:cxn modelId="{45171B2E-A330-A04F-9F13-4B89EDF1D930}" type="presParOf" srcId="{40DADBD1-EFEC-AF4A-9233-3A6CDF7780F6}" destId="{284A8051-20C0-DE47-9B34-C3B81258D96D}" srcOrd="0" destOrd="0" presId="urn:microsoft.com/office/officeart/2005/8/layout/list1"/>
    <dgm:cxn modelId="{9F414371-60AF-AC41-BC32-BB0D49EBC0EA}" type="presParOf" srcId="{40DADBD1-EFEC-AF4A-9233-3A6CDF7780F6}" destId="{02F7FB11-217A-F142-916F-ABE24C608A92}" srcOrd="1" destOrd="0" presId="urn:microsoft.com/office/officeart/2005/8/layout/list1"/>
    <dgm:cxn modelId="{1009466B-3F39-EA45-9E29-B8221DE0ACAC}" type="presParOf" srcId="{8A8EF829-5974-734E-8666-7997DFAE2040}" destId="{BB24D667-E622-E443-A102-E35BEED17B9E}" srcOrd="9" destOrd="0" presId="urn:microsoft.com/office/officeart/2005/8/layout/list1"/>
    <dgm:cxn modelId="{30478F27-E4C8-FD49-BA9A-9DB80CE5165F}" type="presParOf" srcId="{8A8EF829-5974-734E-8666-7997DFAE2040}" destId="{A9BAEAA5-CF83-794F-A8C9-3F575690AE5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A8101D-C939-4A17-A6C7-4C24E7D4DF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D05AD3-CCA0-4D95-BFEE-F336BC4CA519}">
      <dgm:prSet/>
      <dgm:spPr/>
      <dgm:t>
        <a:bodyPr/>
        <a:lstStyle/>
        <a:p>
          <a:r>
            <a:rPr lang="en-US" dirty="0">
              <a:solidFill>
                <a:schemeClr val="bg1"/>
              </a:solidFill>
            </a:rPr>
            <a:t>RECOGNIZE INDIVIDUALS HAVE DIFFERENT STYLES</a:t>
          </a:r>
        </a:p>
      </dgm:t>
    </dgm:pt>
    <dgm:pt modelId="{46D44FA8-C095-4588-9974-D20B869DC8E5}" type="parTrans" cxnId="{E9DC519C-8E4F-4AD9-92BC-7EF5423E9778}">
      <dgm:prSet/>
      <dgm:spPr/>
      <dgm:t>
        <a:bodyPr/>
        <a:lstStyle/>
        <a:p>
          <a:endParaRPr lang="en-US"/>
        </a:p>
      </dgm:t>
    </dgm:pt>
    <dgm:pt modelId="{237FDE46-6D4F-40AE-A773-4062B10C91BF}" type="sibTrans" cxnId="{E9DC519C-8E4F-4AD9-92BC-7EF5423E9778}">
      <dgm:prSet/>
      <dgm:spPr/>
      <dgm:t>
        <a:bodyPr/>
        <a:lstStyle/>
        <a:p>
          <a:endParaRPr lang="en-US"/>
        </a:p>
      </dgm:t>
    </dgm:pt>
    <dgm:pt modelId="{C2684E13-F16B-433C-A5E8-2BD4F1CF2A6D}">
      <dgm:prSet/>
      <dgm:spPr/>
      <dgm:t>
        <a:bodyPr/>
        <a:lstStyle/>
        <a:p>
          <a:r>
            <a:rPr lang="en-US" dirty="0">
              <a:solidFill>
                <a:schemeClr val="bg1"/>
              </a:solidFill>
            </a:rPr>
            <a:t>AFFECTED BY BACKGROUND, POWER DYNAMICS,  OUTSIDE INFLUENCES, </a:t>
          </a:r>
        </a:p>
      </dgm:t>
    </dgm:pt>
    <dgm:pt modelId="{F9DF4B6C-A3C8-4027-BB43-91AB387EC070}" type="parTrans" cxnId="{8347499B-4CE9-4C65-9F51-3118FE487E59}">
      <dgm:prSet/>
      <dgm:spPr/>
      <dgm:t>
        <a:bodyPr/>
        <a:lstStyle/>
        <a:p>
          <a:endParaRPr lang="en-US"/>
        </a:p>
      </dgm:t>
    </dgm:pt>
    <dgm:pt modelId="{3E9B8A77-5BD9-4FBF-B2EC-05E66FA4F8C9}" type="sibTrans" cxnId="{8347499B-4CE9-4C65-9F51-3118FE487E59}">
      <dgm:prSet/>
      <dgm:spPr/>
      <dgm:t>
        <a:bodyPr/>
        <a:lstStyle/>
        <a:p>
          <a:endParaRPr lang="en-US"/>
        </a:p>
      </dgm:t>
    </dgm:pt>
    <dgm:pt modelId="{F0786AC9-BB2D-41B4-96FF-531A4017EFD8}">
      <dgm:prSet/>
      <dgm:spPr/>
      <dgm:t>
        <a:bodyPr/>
        <a:lstStyle/>
        <a:p>
          <a:r>
            <a:rPr lang="en-US" dirty="0">
              <a:solidFill>
                <a:schemeClr val="bg1"/>
              </a:solidFill>
            </a:rPr>
            <a:t>ACCEPT (even seek) AND IMPLEMENT CONSTRUCTIVE FEEDBACK</a:t>
          </a:r>
        </a:p>
      </dgm:t>
    </dgm:pt>
    <dgm:pt modelId="{8C36ECB0-9B22-4BDE-9808-10C12410F2C6}" type="parTrans" cxnId="{11E5B038-B713-4040-AFFC-F777CD989831}">
      <dgm:prSet/>
      <dgm:spPr/>
      <dgm:t>
        <a:bodyPr/>
        <a:lstStyle/>
        <a:p>
          <a:endParaRPr lang="en-US"/>
        </a:p>
      </dgm:t>
    </dgm:pt>
    <dgm:pt modelId="{581425C2-DD48-4DDD-A05F-2F1CB9636100}" type="sibTrans" cxnId="{11E5B038-B713-4040-AFFC-F777CD989831}">
      <dgm:prSet/>
      <dgm:spPr/>
      <dgm:t>
        <a:bodyPr/>
        <a:lstStyle/>
        <a:p>
          <a:endParaRPr lang="en-US"/>
        </a:p>
      </dgm:t>
    </dgm:pt>
    <dgm:pt modelId="{AB1035E9-3328-4375-A19A-26E3347F48FF}">
      <dgm:prSet/>
      <dgm:spPr/>
      <dgm:t>
        <a:bodyPr/>
        <a:lstStyle/>
        <a:p>
          <a:r>
            <a:rPr lang="en-US" dirty="0">
              <a:solidFill>
                <a:schemeClr val="bg1"/>
              </a:solidFill>
            </a:rPr>
            <a:t>USE MUTLIPLE MODES OF</a:t>
          </a:r>
          <a:r>
            <a:rPr lang="en-US" dirty="0"/>
            <a:t> </a:t>
          </a:r>
          <a:r>
            <a:rPr lang="en-US" dirty="0">
              <a:solidFill>
                <a:schemeClr val="bg1"/>
              </a:solidFill>
            </a:rPr>
            <a:t>COMMUNICATION</a:t>
          </a:r>
        </a:p>
      </dgm:t>
    </dgm:pt>
    <dgm:pt modelId="{11061D78-D44B-463F-983B-0972279E78EE}" type="parTrans" cxnId="{E886482E-CC16-4981-8F93-A1BF322E51AA}">
      <dgm:prSet/>
      <dgm:spPr/>
      <dgm:t>
        <a:bodyPr/>
        <a:lstStyle/>
        <a:p>
          <a:endParaRPr lang="en-US"/>
        </a:p>
      </dgm:t>
    </dgm:pt>
    <dgm:pt modelId="{95C3EAFC-FB35-48BD-96C1-549A0D1F9914}" type="sibTrans" cxnId="{E886482E-CC16-4981-8F93-A1BF322E51AA}">
      <dgm:prSet/>
      <dgm:spPr/>
      <dgm:t>
        <a:bodyPr/>
        <a:lstStyle/>
        <a:p>
          <a:endParaRPr lang="en-US"/>
        </a:p>
      </dgm:t>
    </dgm:pt>
    <dgm:pt modelId="{C14D6122-8713-4FD3-B2AC-565F690E40E8}">
      <dgm:prSet/>
      <dgm:spPr/>
      <dgm:t>
        <a:bodyPr/>
        <a:lstStyle/>
        <a:p>
          <a:r>
            <a:rPr lang="en-US" dirty="0">
              <a:solidFill>
                <a:schemeClr val="bg1"/>
              </a:solidFill>
            </a:rPr>
            <a:t>DIRECT</a:t>
          </a:r>
        </a:p>
      </dgm:t>
    </dgm:pt>
    <dgm:pt modelId="{4CFF9326-2087-49C1-9BD0-4890A68274DE}" type="parTrans" cxnId="{4A00E1A5-CCD5-419E-BF63-2D822C863B2E}">
      <dgm:prSet/>
      <dgm:spPr/>
      <dgm:t>
        <a:bodyPr/>
        <a:lstStyle/>
        <a:p>
          <a:endParaRPr lang="en-US"/>
        </a:p>
      </dgm:t>
    </dgm:pt>
    <dgm:pt modelId="{544C9D74-A53F-4C97-9D7F-099E36DC9EB2}" type="sibTrans" cxnId="{4A00E1A5-CCD5-419E-BF63-2D822C863B2E}">
      <dgm:prSet/>
      <dgm:spPr/>
      <dgm:t>
        <a:bodyPr/>
        <a:lstStyle/>
        <a:p>
          <a:endParaRPr lang="en-US"/>
        </a:p>
      </dgm:t>
    </dgm:pt>
    <dgm:pt modelId="{CE557B86-E17A-4979-90D9-ACE8B4C0F74F}">
      <dgm:prSet/>
      <dgm:spPr/>
      <dgm:t>
        <a:bodyPr/>
        <a:lstStyle/>
        <a:p>
          <a:r>
            <a:rPr lang="en-US" dirty="0">
              <a:solidFill>
                <a:schemeClr val="bg1"/>
              </a:solidFill>
            </a:rPr>
            <a:t>DISTANT</a:t>
          </a:r>
        </a:p>
      </dgm:t>
    </dgm:pt>
    <dgm:pt modelId="{1685ED5E-C0D8-432D-B424-23FFF416CC1F}" type="parTrans" cxnId="{21205678-60B3-4D9B-9E5D-F1B6EE97B341}">
      <dgm:prSet/>
      <dgm:spPr/>
      <dgm:t>
        <a:bodyPr/>
        <a:lstStyle/>
        <a:p>
          <a:endParaRPr lang="en-US"/>
        </a:p>
      </dgm:t>
    </dgm:pt>
    <dgm:pt modelId="{4A072777-9F5B-4DCE-922F-23B8DA8320A5}" type="sibTrans" cxnId="{21205678-60B3-4D9B-9E5D-F1B6EE97B341}">
      <dgm:prSet/>
      <dgm:spPr/>
      <dgm:t>
        <a:bodyPr/>
        <a:lstStyle/>
        <a:p>
          <a:endParaRPr lang="en-US"/>
        </a:p>
      </dgm:t>
    </dgm:pt>
    <dgm:pt modelId="{E138F66A-C8FF-44FA-BD95-D7BB54219586}">
      <dgm:prSet/>
      <dgm:spPr/>
      <dgm:t>
        <a:bodyPr/>
        <a:lstStyle/>
        <a:p>
          <a:r>
            <a:rPr lang="en-US" dirty="0">
              <a:solidFill>
                <a:schemeClr val="bg1"/>
              </a:solidFill>
            </a:rPr>
            <a:t>WRITTEN</a:t>
          </a:r>
        </a:p>
      </dgm:t>
    </dgm:pt>
    <dgm:pt modelId="{C3E333AE-6E8B-459B-AB0D-4F6EA135F2F1}" type="parTrans" cxnId="{7AF5C160-356D-4BD0-86E2-F135E0C1D7DD}">
      <dgm:prSet/>
      <dgm:spPr/>
      <dgm:t>
        <a:bodyPr/>
        <a:lstStyle/>
        <a:p>
          <a:endParaRPr lang="en-US"/>
        </a:p>
      </dgm:t>
    </dgm:pt>
    <dgm:pt modelId="{62E0E7AA-C2FF-4814-98F8-CD2FFDC3078F}" type="sibTrans" cxnId="{7AF5C160-356D-4BD0-86E2-F135E0C1D7DD}">
      <dgm:prSet/>
      <dgm:spPr/>
      <dgm:t>
        <a:bodyPr/>
        <a:lstStyle/>
        <a:p>
          <a:endParaRPr lang="en-US"/>
        </a:p>
      </dgm:t>
    </dgm:pt>
    <dgm:pt modelId="{B960D4B3-0D17-43A9-B337-C31DA1990D15}">
      <dgm:prSet/>
      <dgm:spPr/>
      <dgm:t>
        <a:bodyPr/>
        <a:lstStyle/>
        <a:p>
          <a:r>
            <a:rPr lang="en-US" dirty="0">
              <a:solidFill>
                <a:schemeClr val="bg1"/>
              </a:solidFill>
            </a:rPr>
            <a:t>VERBAL</a:t>
          </a:r>
        </a:p>
      </dgm:t>
    </dgm:pt>
    <dgm:pt modelId="{56781737-8DD8-4682-88DB-7E57C3257410}" type="parTrans" cxnId="{BBA0A241-40F8-4A8D-920D-CA79C93E9B20}">
      <dgm:prSet/>
      <dgm:spPr/>
      <dgm:t>
        <a:bodyPr/>
        <a:lstStyle/>
        <a:p>
          <a:endParaRPr lang="en-US"/>
        </a:p>
      </dgm:t>
    </dgm:pt>
    <dgm:pt modelId="{FC0820E4-90D1-47B9-9689-80A6B9F36015}" type="sibTrans" cxnId="{BBA0A241-40F8-4A8D-920D-CA79C93E9B20}">
      <dgm:prSet/>
      <dgm:spPr/>
      <dgm:t>
        <a:bodyPr/>
        <a:lstStyle/>
        <a:p>
          <a:endParaRPr lang="en-US"/>
        </a:p>
      </dgm:t>
    </dgm:pt>
    <dgm:pt modelId="{23F81C5D-40D8-412E-9DE7-C9E68AA2FAC8}" type="pres">
      <dgm:prSet presAssocID="{EBA8101D-C939-4A17-A6C7-4C24E7D4DFE2}" presName="root" presStyleCnt="0">
        <dgm:presLayoutVars>
          <dgm:dir/>
          <dgm:resizeHandles val="exact"/>
        </dgm:presLayoutVars>
      </dgm:prSet>
      <dgm:spPr/>
    </dgm:pt>
    <dgm:pt modelId="{1E0D652D-DEAA-42D8-9FEF-4B622E9ACF61}" type="pres">
      <dgm:prSet presAssocID="{3DD05AD3-CCA0-4D95-BFEE-F336BC4CA519}" presName="compNode" presStyleCnt="0"/>
      <dgm:spPr/>
    </dgm:pt>
    <dgm:pt modelId="{E2DDA4EE-B5DB-47D4-BEA6-8191BCB62DB6}" type="pres">
      <dgm:prSet presAssocID="{3DD05AD3-CCA0-4D95-BFEE-F336BC4CA519}" presName="bgRect" presStyleLbl="bgShp" presStyleIdx="0" presStyleCnt="3"/>
      <dgm:spPr>
        <a:solidFill>
          <a:schemeClr val="tx1"/>
        </a:solidFill>
      </dgm:spPr>
    </dgm:pt>
    <dgm:pt modelId="{89D2BA12-C0A2-4B0B-B13C-96B2411BDD8A}" type="pres">
      <dgm:prSet presAssocID="{3DD05AD3-CCA0-4D95-BFEE-F336BC4CA5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DAB33B93-A9C8-4825-8BA6-098A4A58E858}" type="pres">
      <dgm:prSet presAssocID="{3DD05AD3-CCA0-4D95-BFEE-F336BC4CA519}" presName="spaceRect" presStyleCnt="0"/>
      <dgm:spPr/>
    </dgm:pt>
    <dgm:pt modelId="{0A064B8E-6F87-4A02-9AD6-93D1DF108333}" type="pres">
      <dgm:prSet presAssocID="{3DD05AD3-CCA0-4D95-BFEE-F336BC4CA519}" presName="parTx" presStyleLbl="revTx" presStyleIdx="0" presStyleCnt="5">
        <dgm:presLayoutVars>
          <dgm:chMax val="0"/>
          <dgm:chPref val="0"/>
        </dgm:presLayoutVars>
      </dgm:prSet>
      <dgm:spPr/>
    </dgm:pt>
    <dgm:pt modelId="{1258F6E3-215A-4A62-BD3D-AE243530AEAC}" type="pres">
      <dgm:prSet presAssocID="{3DD05AD3-CCA0-4D95-BFEE-F336BC4CA519}" presName="desTx" presStyleLbl="revTx" presStyleIdx="1" presStyleCnt="5">
        <dgm:presLayoutVars/>
      </dgm:prSet>
      <dgm:spPr/>
    </dgm:pt>
    <dgm:pt modelId="{A1E1FAA5-F089-492F-B06A-306E812E82F0}" type="pres">
      <dgm:prSet presAssocID="{237FDE46-6D4F-40AE-A773-4062B10C91BF}" presName="sibTrans" presStyleCnt="0"/>
      <dgm:spPr/>
    </dgm:pt>
    <dgm:pt modelId="{4B747FCF-8845-4BDB-927E-A62E4B396755}" type="pres">
      <dgm:prSet presAssocID="{F0786AC9-BB2D-41B4-96FF-531A4017EFD8}" presName="compNode" presStyleCnt="0"/>
      <dgm:spPr/>
    </dgm:pt>
    <dgm:pt modelId="{0A1D8A51-6C83-46A6-A326-20100D8A143A}" type="pres">
      <dgm:prSet presAssocID="{F0786AC9-BB2D-41B4-96FF-531A4017EFD8}" presName="bgRect" presStyleLbl="bgShp" presStyleIdx="1" presStyleCnt="3"/>
      <dgm:spPr>
        <a:solidFill>
          <a:schemeClr val="accent3">
            <a:lumMod val="20000"/>
            <a:lumOff val="80000"/>
          </a:schemeClr>
        </a:solidFill>
      </dgm:spPr>
    </dgm:pt>
    <dgm:pt modelId="{C6AF51F5-0B9D-4CF8-A215-549CA0FF0D1E}" type="pres">
      <dgm:prSet presAssocID="{F0786AC9-BB2D-41B4-96FF-531A4017EF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D23AEE4-869A-400D-8657-D91A1BBF97B5}" type="pres">
      <dgm:prSet presAssocID="{F0786AC9-BB2D-41B4-96FF-531A4017EFD8}" presName="spaceRect" presStyleCnt="0"/>
      <dgm:spPr/>
    </dgm:pt>
    <dgm:pt modelId="{4206B997-BA7F-44AE-BB2E-3A4D0AD13A28}" type="pres">
      <dgm:prSet presAssocID="{F0786AC9-BB2D-41B4-96FF-531A4017EFD8}" presName="parTx" presStyleLbl="revTx" presStyleIdx="2" presStyleCnt="5">
        <dgm:presLayoutVars>
          <dgm:chMax val="0"/>
          <dgm:chPref val="0"/>
        </dgm:presLayoutVars>
      </dgm:prSet>
      <dgm:spPr/>
    </dgm:pt>
    <dgm:pt modelId="{7C68A562-EF0F-438C-B944-0DCCA7C855FD}" type="pres">
      <dgm:prSet presAssocID="{581425C2-DD48-4DDD-A05F-2F1CB9636100}" presName="sibTrans" presStyleCnt="0"/>
      <dgm:spPr/>
    </dgm:pt>
    <dgm:pt modelId="{0BE761DC-96BF-4105-B087-F91C6C991F82}" type="pres">
      <dgm:prSet presAssocID="{AB1035E9-3328-4375-A19A-26E3347F48FF}" presName="compNode" presStyleCnt="0"/>
      <dgm:spPr/>
    </dgm:pt>
    <dgm:pt modelId="{C3DD55C2-466D-4F6E-913B-E6F0CA61322B}" type="pres">
      <dgm:prSet presAssocID="{AB1035E9-3328-4375-A19A-26E3347F48FF}" presName="bgRect" presStyleLbl="bgShp" presStyleIdx="2" presStyleCnt="3"/>
      <dgm:spPr>
        <a:solidFill>
          <a:schemeClr val="accent3">
            <a:lumMod val="40000"/>
            <a:lumOff val="60000"/>
          </a:schemeClr>
        </a:solidFill>
      </dgm:spPr>
    </dgm:pt>
    <dgm:pt modelId="{5254916D-E7EB-4D75-A5DB-B902F0CA3D51}" type="pres">
      <dgm:prSet presAssocID="{AB1035E9-3328-4375-A19A-26E3347F48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0800" dist="50800" dir="5400000" algn="ctr" rotWithShape="0">
            <a:schemeClr val="tx2">
              <a:lumMod val="25000"/>
            </a:schemeClr>
          </a:outerShdw>
        </a:effectLst>
      </dgm:spPr>
      <dgm:extLst>
        <a:ext uri="{E40237B7-FDA0-4F09-8148-C483321AD2D9}">
          <dgm14:cNvPr xmlns:dgm14="http://schemas.microsoft.com/office/drawing/2010/diagram" id="0" name="" descr="Chat"/>
        </a:ext>
      </dgm:extLst>
    </dgm:pt>
    <dgm:pt modelId="{BA89881E-0664-46AF-AB7E-B02045017182}" type="pres">
      <dgm:prSet presAssocID="{AB1035E9-3328-4375-A19A-26E3347F48FF}" presName="spaceRect" presStyleCnt="0"/>
      <dgm:spPr/>
    </dgm:pt>
    <dgm:pt modelId="{565342F9-8E85-4310-B1DF-9E54E6206065}" type="pres">
      <dgm:prSet presAssocID="{AB1035E9-3328-4375-A19A-26E3347F48FF}" presName="parTx" presStyleLbl="revTx" presStyleIdx="3" presStyleCnt="5">
        <dgm:presLayoutVars>
          <dgm:chMax val="0"/>
          <dgm:chPref val="0"/>
        </dgm:presLayoutVars>
      </dgm:prSet>
      <dgm:spPr/>
    </dgm:pt>
    <dgm:pt modelId="{3577E680-6515-4744-B620-D732E69B64A8}" type="pres">
      <dgm:prSet presAssocID="{AB1035E9-3328-4375-A19A-26E3347F48FF}" presName="desTx" presStyleLbl="revTx" presStyleIdx="4" presStyleCnt="5">
        <dgm:presLayoutVars/>
      </dgm:prSet>
      <dgm:spPr/>
    </dgm:pt>
  </dgm:ptLst>
  <dgm:cxnLst>
    <dgm:cxn modelId="{FA3E4901-4360-4661-B81A-43AD7B2F85DE}" type="presOf" srcId="{AB1035E9-3328-4375-A19A-26E3347F48FF}" destId="{565342F9-8E85-4310-B1DF-9E54E6206065}" srcOrd="0" destOrd="0" presId="urn:microsoft.com/office/officeart/2018/2/layout/IconVerticalSolidList"/>
    <dgm:cxn modelId="{068F2A26-6521-407B-AFC9-96E1865B4275}" type="presOf" srcId="{CE557B86-E17A-4979-90D9-ACE8B4C0F74F}" destId="{3577E680-6515-4744-B620-D732E69B64A8}" srcOrd="0" destOrd="1" presId="urn:microsoft.com/office/officeart/2018/2/layout/IconVerticalSolidList"/>
    <dgm:cxn modelId="{E886482E-CC16-4981-8F93-A1BF322E51AA}" srcId="{EBA8101D-C939-4A17-A6C7-4C24E7D4DFE2}" destId="{AB1035E9-3328-4375-A19A-26E3347F48FF}" srcOrd="2" destOrd="0" parTransId="{11061D78-D44B-463F-983B-0972279E78EE}" sibTransId="{95C3EAFC-FB35-48BD-96C1-549A0D1F9914}"/>
    <dgm:cxn modelId="{11E5B038-B713-4040-AFFC-F777CD989831}" srcId="{EBA8101D-C939-4A17-A6C7-4C24E7D4DFE2}" destId="{F0786AC9-BB2D-41B4-96FF-531A4017EFD8}" srcOrd="1" destOrd="0" parTransId="{8C36ECB0-9B22-4BDE-9808-10C12410F2C6}" sibTransId="{581425C2-DD48-4DDD-A05F-2F1CB9636100}"/>
    <dgm:cxn modelId="{BBA0A241-40F8-4A8D-920D-CA79C93E9B20}" srcId="{AB1035E9-3328-4375-A19A-26E3347F48FF}" destId="{B960D4B3-0D17-43A9-B337-C31DA1990D15}" srcOrd="3" destOrd="0" parTransId="{56781737-8DD8-4682-88DB-7E57C3257410}" sibTransId="{FC0820E4-90D1-47B9-9689-80A6B9F36015}"/>
    <dgm:cxn modelId="{785BF85C-D7C1-420F-91A4-04A08D9FE3B5}" type="presOf" srcId="{C14D6122-8713-4FD3-B2AC-565F690E40E8}" destId="{3577E680-6515-4744-B620-D732E69B64A8}" srcOrd="0" destOrd="0" presId="urn:microsoft.com/office/officeart/2018/2/layout/IconVerticalSolidList"/>
    <dgm:cxn modelId="{7AF5C160-356D-4BD0-86E2-F135E0C1D7DD}" srcId="{AB1035E9-3328-4375-A19A-26E3347F48FF}" destId="{E138F66A-C8FF-44FA-BD95-D7BB54219586}" srcOrd="2" destOrd="0" parTransId="{C3E333AE-6E8B-459B-AB0D-4F6EA135F2F1}" sibTransId="{62E0E7AA-C2FF-4814-98F8-CD2FFDC3078F}"/>
    <dgm:cxn modelId="{007B756F-93CA-48B7-8B98-ADE91C852165}" type="presOf" srcId="{B960D4B3-0D17-43A9-B337-C31DA1990D15}" destId="{3577E680-6515-4744-B620-D732E69B64A8}" srcOrd="0" destOrd="3" presId="urn:microsoft.com/office/officeart/2018/2/layout/IconVerticalSolidList"/>
    <dgm:cxn modelId="{21205678-60B3-4D9B-9E5D-F1B6EE97B341}" srcId="{AB1035E9-3328-4375-A19A-26E3347F48FF}" destId="{CE557B86-E17A-4979-90D9-ACE8B4C0F74F}" srcOrd="1" destOrd="0" parTransId="{1685ED5E-C0D8-432D-B424-23FFF416CC1F}" sibTransId="{4A072777-9F5B-4DCE-922F-23B8DA8320A5}"/>
    <dgm:cxn modelId="{8A60C078-F2AE-4D6B-AAFA-BD14FAC5143A}" type="presOf" srcId="{C2684E13-F16B-433C-A5E8-2BD4F1CF2A6D}" destId="{1258F6E3-215A-4A62-BD3D-AE243530AEAC}" srcOrd="0" destOrd="0" presId="urn:microsoft.com/office/officeart/2018/2/layout/IconVerticalSolidList"/>
    <dgm:cxn modelId="{4DB45587-BC51-4718-BA96-F024B3DAF766}" type="presOf" srcId="{EBA8101D-C939-4A17-A6C7-4C24E7D4DFE2}" destId="{23F81C5D-40D8-412E-9DE7-C9E68AA2FAC8}" srcOrd="0" destOrd="0" presId="urn:microsoft.com/office/officeart/2018/2/layout/IconVerticalSolidList"/>
    <dgm:cxn modelId="{69ED9D97-C742-48B9-BB17-2D66AFC2C378}" type="presOf" srcId="{F0786AC9-BB2D-41B4-96FF-531A4017EFD8}" destId="{4206B997-BA7F-44AE-BB2E-3A4D0AD13A28}" srcOrd="0" destOrd="0" presId="urn:microsoft.com/office/officeart/2018/2/layout/IconVerticalSolidList"/>
    <dgm:cxn modelId="{D376F498-FC0C-42A5-A961-4912DC3D1673}" type="presOf" srcId="{3DD05AD3-CCA0-4D95-BFEE-F336BC4CA519}" destId="{0A064B8E-6F87-4A02-9AD6-93D1DF108333}" srcOrd="0" destOrd="0" presId="urn:microsoft.com/office/officeart/2018/2/layout/IconVerticalSolidList"/>
    <dgm:cxn modelId="{8347499B-4CE9-4C65-9F51-3118FE487E59}" srcId="{3DD05AD3-CCA0-4D95-BFEE-F336BC4CA519}" destId="{C2684E13-F16B-433C-A5E8-2BD4F1CF2A6D}" srcOrd="0" destOrd="0" parTransId="{F9DF4B6C-A3C8-4027-BB43-91AB387EC070}" sibTransId="{3E9B8A77-5BD9-4FBF-B2EC-05E66FA4F8C9}"/>
    <dgm:cxn modelId="{E9DC519C-8E4F-4AD9-92BC-7EF5423E9778}" srcId="{EBA8101D-C939-4A17-A6C7-4C24E7D4DFE2}" destId="{3DD05AD3-CCA0-4D95-BFEE-F336BC4CA519}" srcOrd="0" destOrd="0" parTransId="{46D44FA8-C095-4588-9974-D20B869DC8E5}" sibTransId="{237FDE46-6D4F-40AE-A773-4062B10C91BF}"/>
    <dgm:cxn modelId="{4A00E1A5-CCD5-419E-BF63-2D822C863B2E}" srcId="{AB1035E9-3328-4375-A19A-26E3347F48FF}" destId="{C14D6122-8713-4FD3-B2AC-565F690E40E8}" srcOrd="0" destOrd="0" parTransId="{4CFF9326-2087-49C1-9BD0-4890A68274DE}" sibTransId="{544C9D74-A53F-4C97-9D7F-099E36DC9EB2}"/>
    <dgm:cxn modelId="{26DB3FCF-27BA-4349-A160-E7C4D552B647}" type="presOf" srcId="{E138F66A-C8FF-44FA-BD95-D7BB54219586}" destId="{3577E680-6515-4744-B620-D732E69B64A8}" srcOrd="0" destOrd="2" presId="urn:microsoft.com/office/officeart/2018/2/layout/IconVerticalSolidList"/>
    <dgm:cxn modelId="{688897EF-153A-4A94-92C0-D330AA36E750}" type="presParOf" srcId="{23F81C5D-40D8-412E-9DE7-C9E68AA2FAC8}" destId="{1E0D652D-DEAA-42D8-9FEF-4B622E9ACF61}" srcOrd="0" destOrd="0" presId="urn:microsoft.com/office/officeart/2018/2/layout/IconVerticalSolidList"/>
    <dgm:cxn modelId="{8C313EA5-22E7-4D7E-A02A-FF5FDA248A28}" type="presParOf" srcId="{1E0D652D-DEAA-42D8-9FEF-4B622E9ACF61}" destId="{E2DDA4EE-B5DB-47D4-BEA6-8191BCB62DB6}" srcOrd="0" destOrd="0" presId="urn:microsoft.com/office/officeart/2018/2/layout/IconVerticalSolidList"/>
    <dgm:cxn modelId="{53CED0F4-8067-41AC-9725-63B58B930CEF}" type="presParOf" srcId="{1E0D652D-DEAA-42D8-9FEF-4B622E9ACF61}" destId="{89D2BA12-C0A2-4B0B-B13C-96B2411BDD8A}" srcOrd="1" destOrd="0" presId="urn:microsoft.com/office/officeart/2018/2/layout/IconVerticalSolidList"/>
    <dgm:cxn modelId="{64C1A53E-E253-40B7-81FD-F587DD423730}" type="presParOf" srcId="{1E0D652D-DEAA-42D8-9FEF-4B622E9ACF61}" destId="{DAB33B93-A9C8-4825-8BA6-098A4A58E858}" srcOrd="2" destOrd="0" presId="urn:microsoft.com/office/officeart/2018/2/layout/IconVerticalSolidList"/>
    <dgm:cxn modelId="{988C3705-0A1E-49A7-B92F-29A1A2B93228}" type="presParOf" srcId="{1E0D652D-DEAA-42D8-9FEF-4B622E9ACF61}" destId="{0A064B8E-6F87-4A02-9AD6-93D1DF108333}" srcOrd="3" destOrd="0" presId="urn:microsoft.com/office/officeart/2018/2/layout/IconVerticalSolidList"/>
    <dgm:cxn modelId="{7ADAE208-BDFD-4460-9041-1BD8A2A55013}" type="presParOf" srcId="{1E0D652D-DEAA-42D8-9FEF-4B622E9ACF61}" destId="{1258F6E3-215A-4A62-BD3D-AE243530AEAC}" srcOrd="4" destOrd="0" presId="urn:microsoft.com/office/officeart/2018/2/layout/IconVerticalSolidList"/>
    <dgm:cxn modelId="{06C8B0C1-9E4D-44E5-93BA-EA59C3CAF13F}" type="presParOf" srcId="{23F81C5D-40D8-412E-9DE7-C9E68AA2FAC8}" destId="{A1E1FAA5-F089-492F-B06A-306E812E82F0}" srcOrd="1" destOrd="0" presId="urn:microsoft.com/office/officeart/2018/2/layout/IconVerticalSolidList"/>
    <dgm:cxn modelId="{5F4B42CB-D7AD-4096-8B0D-384598302E74}" type="presParOf" srcId="{23F81C5D-40D8-412E-9DE7-C9E68AA2FAC8}" destId="{4B747FCF-8845-4BDB-927E-A62E4B396755}" srcOrd="2" destOrd="0" presId="urn:microsoft.com/office/officeart/2018/2/layout/IconVerticalSolidList"/>
    <dgm:cxn modelId="{98F3F003-40BC-460F-8AA6-C3DC0053F86E}" type="presParOf" srcId="{4B747FCF-8845-4BDB-927E-A62E4B396755}" destId="{0A1D8A51-6C83-46A6-A326-20100D8A143A}" srcOrd="0" destOrd="0" presId="urn:microsoft.com/office/officeart/2018/2/layout/IconVerticalSolidList"/>
    <dgm:cxn modelId="{BF55DFC4-4D51-445A-A499-243C07D6FD04}" type="presParOf" srcId="{4B747FCF-8845-4BDB-927E-A62E4B396755}" destId="{C6AF51F5-0B9D-4CF8-A215-549CA0FF0D1E}" srcOrd="1" destOrd="0" presId="urn:microsoft.com/office/officeart/2018/2/layout/IconVerticalSolidList"/>
    <dgm:cxn modelId="{E0984E75-51F6-476B-8DA2-D7F56D19B6F4}" type="presParOf" srcId="{4B747FCF-8845-4BDB-927E-A62E4B396755}" destId="{1D23AEE4-869A-400D-8657-D91A1BBF97B5}" srcOrd="2" destOrd="0" presId="urn:microsoft.com/office/officeart/2018/2/layout/IconVerticalSolidList"/>
    <dgm:cxn modelId="{7E8AEBCE-4151-4411-A0D8-E66F7A34B59A}" type="presParOf" srcId="{4B747FCF-8845-4BDB-927E-A62E4B396755}" destId="{4206B997-BA7F-44AE-BB2E-3A4D0AD13A28}" srcOrd="3" destOrd="0" presId="urn:microsoft.com/office/officeart/2018/2/layout/IconVerticalSolidList"/>
    <dgm:cxn modelId="{3E43FB3F-8867-4B14-A01C-70F47AD9AA3A}" type="presParOf" srcId="{23F81C5D-40D8-412E-9DE7-C9E68AA2FAC8}" destId="{7C68A562-EF0F-438C-B944-0DCCA7C855FD}" srcOrd="3" destOrd="0" presId="urn:microsoft.com/office/officeart/2018/2/layout/IconVerticalSolidList"/>
    <dgm:cxn modelId="{9A65BD30-8E54-4A98-9A29-C92ECFBF8BE1}" type="presParOf" srcId="{23F81C5D-40D8-412E-9DE7-C9E68AA2FAC8}" destId="{0BE761DC-96BF-4105-B087-F91C6C991F82}" srcOrd="4" destOrd="0" presId="urn:microsoft.com/office/officeart/2018/2/layout/IconVerticalSolidList"/>
    <dgm:cxn modelId="{FCF3CF3D-4908-453A-BDEB-987F508C7D53}" type="presParOf" srcId="{0BE761DC-96BF-4105-B087-F91C6C991F82}" destId="{C3DD55C2-466D-4F6E-913B-E6F0CA61322B}" srcOrd="0" destOrd="0" presId="urn:microsoft.com/office/officeart/2018/2/layout/IconVerticalSolidList"/>
    <dgm:cxn modelId="{38729647-00A0-4FE0-82DE-B22FD0A84F44}" type="presParOf" srcId="{0BE761DC-96BF-4105-B087-F91C6C991F82}" destId="{5254916D-E7EB-4D75-A5DB-B902F0CA3D51}" srcOrd="1" destOrd="0" presId="urn:microsoft.com/office/officeart/2018/2/layout/IconVerticalSolidList"/>
    <dgm:cxn modelId="{62709A7D-0CA8-4A33-99E3-B5E92CFCA7F4}" type="presParOf" srcId="{0BE761DC-96BF-4105-B087-F91C6C991F82}" destId="{BA89881E-0664-46AF-AB7E-B02045017182}" srcOrd="2" destOrd="0" presId="urn:microsoft.com/office/officeart/2018/2/layout/IconVerticalSolidList"/>
    <dgm:cxn modelId="{112E3B3E-8AF0-4828-ADC4-7F063D9710E2}" type="presParOf" srcId="{0BE761DC-96BF-4105-B087-F91C6C991F82}" destId="{565342F9-8E85-4310-B1DF-9E54E6206065}" srcOrd="3" destOrd="0" presId="urn:microsoft.com/office/officeart/2018/2/layout/IconVerticalSolidList"/>
    <dgm:cxn modelId="{7747BC01-E510-44F7-AF12-263DB3302122}" type="presParOf" srcId="{0BE761DC-96BF-4105-B087-F91C6C991F82}" destId="{3577E680-6515-4744-B620-D732E69B64A8}"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BB1EB0-2F58-438B-941C-F09434C521E2}" type="doc">
      <dgm:prSet loTypeId="urn:microsoft.com/office/officeart/2016/7/layout/ChevronBlockProcess" loCatId="process" qsTypeId="urn:microsoft.com/office/officeart/2005/8/quickstyle/simple1" qsCatId="simple" csTypeId="urn:microsoft.com/office/officeart/2005/8/colors/accent1_5" csCatId="accent1" phldr="1"/>
      <dgm:spPr/>
      <dgm:t>
        <a:bodyPr/>
        <a:lstStyle/>
        <a:p>
          <a:endParaRPr lang="en-US"/>
        </a:p>
      </dgm:t>
    </dgm:pt>
    <dgm:pt modelId="{76879EDA-6733-41DE-8B8F-C0F3B61F2FE2}">
      <dgm:prSet custT="1"/>
      <dgm:spPr/>
      <dgm:t>
        <a:bodyPr/>
        <a:lstStyle/>
        <a:p>
          <a:r>
            <a:rPr lang="en-US" sz="2100"/>
            <a:t>Identify</a:t>
          </a:r>
        </a:p>
      </dgm:t>
    </dgm:pt>
    <dgm:pt modelId="{2FE22D62-4456-4ADC-BC44-58A8F524D934}" type="parTrans" cxnId="{DC27D360-E790-4D06-9DD6-C0452BAB0398}">
      <dgm:prSet/>
      <dgm:spPr/>
      <dgm:t>
        <a:bodyPr/>
        <a:lstStyle/>
        <a:p>
          <a:endParaRPr lang="en-US" sz="2100"/>
        </a:p>
      </dgm:t>
    </dgm:pt>
    <dgm:pt modelId="{D6C27571-49C9-4FCD-A7F7-E9D2C375E825}" type="sibTrans" cxnId="{DC27D360-E790-4D06-9DD6-C0452BAB0398}">
      <dgm:prSet/>
      <dgm:spPr/>
      <dgm:t>
        <a:bodyPr/>
        <a:lstStyle/>
        <a:p>
          <a:endParaRPr lang="en-US" sz="2100"/>
        </a:p>
      </dgm:t>
    </dgm:pt>
    <dgm:pt modelId="{8B49F27A-7DF4-404F-9FC2-71B877D89937}">
      <dgm:prSet custT="1"/>
      <dgm:spPr/>
      <dgm:t>
        <a:bodyPr/>
        <a:lstStyle/>
        <a:p>
          <a:r>
            <a:rPr lang="en-US" sz="2100"/>
            <a:t>Identify your and your mentor’s preferred style of communication </a:t>
          </a:r>
        </a:p>
      </dgm:t>
    </dgm:pt>
    <dgm:pt modelId="{D34EEC77-5CFB-48D6-B87F-4BFFCC0D3A78}" type="parTrans" cxnId="{EF3E5524-1B1F-4DA6-986F-1110F825A3F7}">
      <dgm:prSet/>
      <dgm:spPr/>
      <dgm:t>
        <a:bodyPr/>
        <a:lstStyle/>
        <a:p>
          <a:endParaRPr lang="en-US" sz="2100"/>
        </a:p>
      </dgm:t>
    </dgm:pt>
    <dgm:pt modelId="{E4EE97FC-2F53-4C76-BB9D-5803976976A0}" type="sibTrans" cxnId="{EF3E5524-1B1F-4DA6-986F-1110F825A3F7}">
      <dgm:prSet/>
      <dgm:spPr/>
      <dgm:t>
        <a:bodyPr/>
        <a:lstStyle/>
        <a:p>
          <a:endParaRPr lang="en-US" sz="2100"/>
        </a:p>
      </dgm:t>
    </dgm:pt>
    <dgm:pt modelId="{4B48A93B-157B-46AF-8B5B-6EA9AB0DE0A7}">
      <dgm:prSet custT="1"/>
      <dgm:spPr/>
      <dgm:t>
        <a:bodyPr/>
        <a:lstStyle/>
        <a:p>
          <a:r>
            <a:rPr lang="en-US" sz="2100"/>
            <a:t>Determine</a:t>
          </a:r>
        </a:p>
      </dgm:t>
    </dgm:pt>
    <dgm:pt modelId="{04AC4798-7AC3-4ECD-92DF-DE71DEA15807}" type="parTrans" cxnId="{644C266F-0BB6-49FE-869F-C847E313D6A8}">
      <dgm:prSet/>
      <dgm:spPr/>
      <dgm:t>
        <a:bodyPr/>
        <a:lstStyle/>
        <a:p>
          <a:endParaRPr lang="en-US" sz="2100"/>
        </a:p>
      </dgm:t>
    </dgm:pt>
    <dgm:pt modelId="{A870FE03-88C8-4E87-9479-173915465D43}" type="sibTrans" cxnId="{644C266F-0BB6-49FE-869F-C847E313D6A8}">
      <dgm:prSet/>
      <dgm:spPr/>
      <dgm:t>
        <a:bodyPr/>
        <a:lstStyle/>
        <a:p>
          <a:endParaRPr lang="en-US" sz="2100"/>
        </a:p>
      </dgm:t>
    </dgm:pt>
    <dgm:pt modelId="{40C41760-B267-4A57-AA15-2D23B71562B4}">
      <dgm:prSet custT="1"/>
      <dgm:spPr/>
      <dgm:t>
        <a:bodyPr/>
        <a:lstStyle/>
        <a:p>
          <a:r>
            <a:rPr lang="en-US" sz="2100"/>
            <a:t>Determine mentor’s and your preferred medium for communication</a:t>
          </a:r>
        </a:p>
      </dgm:t>
    </dgm:pt>
    <dgm:pt modelId="{0F84E329-3D82-454A-BD39-AEE8A35BEF4A}" type="parTrans" cxnId="{55D0B87D-D626-4F9F-AC51-95F68B942119}">
      <dgm:prSet/>
      <dgm:spPr/>
      <dgm:t>
        <a:bodyPr/>
        <a:lstStyle/>
        <a:p>
          <a:endParaRPr lang="en-US" sz="2100"/>
        </a:p>
      </dgm:t>
    </dgm:pt>
    <dgm:pt modelId="{D6DBF09D-5643-4977-9A0C-BD226EF5324D}" type="sibTrans" cxnId="{55D0B87D-D626-4F9F-AC51-95F68B942119}">
      <dgm:prSet/>
      <dgm:spPr/>
      <dgm:t>
        <a:bodyPr/>
        <a:lstStyle/>
        <a:p>
          <a:endParaRPr lang="en-US" sz="2100"/>
        </a:p>
      </dgm:t>
    </dgm:pt>
    <dgm:pt modelId="{A75EB7A4-1C5A-4827-98B0-9448946DF3D8}">
      <dgm:prSet custT="1"/>
      <dgm:spPr/>
      <dgm:t>
        <a:bodyPr/>
        <a:lstStyle/>
        <a:p>
          <a:r>
            <a:rPr lang="en-US" sz="2100"/>
            <a:t>Track and share</a:t>
          </a:r>
        </a:p>
      </dgm:t>
    </dgm:pt>
    <dgm:pt modelId="{0106B14D-14FC-435B-93DB-7DD7B4F2C056}" type="parTrans" cxnId="{3EA7A9E7-3A49-4F87-A4F8-507A9E6640CC}">
      <dgm:prSet/>
      <dgm:spPr/>
      <dgm:t>
        <a:bodyPr/>
        <a:lstStyle/>
        <a:p>
          <a:endParaRPr lang="en-US" sz="2100"/>
        </a:p>
      </dgm:t>
    </dgm:pt>
    <dgm:pt modelId="{B1956BA7-17E7-45AF-BC57-7A9BD3736F7D}" type="sibTrans" cxnId="{3EA7A9E7-3A49-4F87-A4F8-507A9E6640CC}">
      <dgm:prSet/>
      <dgm:spPr/>
      <dgm:t>
        <a:bodyPr/>
        <a:lstStyle/>
        <a:p>
          <a:endParaRPr lang="en-US" sz="2100"/>
        </a:p>
      </dgm:t>
    </dgm:pt>
    <dgm:pt modelId="{215025F7-DEDD-4BC2-AA7D-36D9A7BB4C3A}">
      <dgm:prSet custT="1"/>
      <dgm:spPr/>
      <dgm:t>
        <a:bodyPr/>
        <a:lstStyle/>
        <a:p>
          <a:r>
            <a:rPr lang="en-US" sz="2100"/>
            <a:t>Track and share progress toward goals</a:t>
          </a:r>
        </a:p>
      </dgm:t>
    </dgm:pt>
    <dgm:pt modelId="{FBACED5A-8542-43CD-8252-CCC9C125EA45}" type="parTrans" cxnId="{71DB2462-C9C5-47C8-AB8C-5D480FC1654F}">
      <dgm:prSet/>
      <dgm:spPr/>
      <dgm:t>
        <a:bodyPr/>
        <a:lstStyle/>
        <a:p>
          <a:endParaRPr lang="en-US" sz="2100"/>
        </a:p>
      </dgm:t>
    </dgm:pt>
    <dgm:pt modelId="{B4292B85-363A-42A7-BCF0-4358E1ABE591}" type="sibTrans" cxnId="{71DB2462-C9C5-47C8-AB8C-5D480FC1654F}">
      <dgm:prSet/>
      <dgm:spPr/>
      <dgm:t>
        <a:bodyPr/>
        <a:lstStyle/>
        <a:p>
          <a:endParaRPr lang="en-US" sz="2100"/>
        </a:p>
      </dgm:t>
    </dgm:pt>
    <dgm:pt modelId="{7A3174F3-84BD-4D0F-B97B-8010C26CF960}">
      <dgm:prSet custT="1"/>
      <dgm:spPr/>
      <dgm:t>
        <a:bodyPr/>
        <a:lstStyle/>
        <a:p>
          <a:r>
            <a:rPr lang="en-US" sz="2100"/>
            <a:t>Prepare</a:t>
          </a:r>
        </a:p>
      </dgm:t>
    </dgm:pt>
    <dgm:pt modelId="{04E83B85-E208-470E-95E4-4CCDC0CE0C16}" type="parTrans" cxnId="{BC8A0FC6-F474-4B72-8380-ED90B2C7E36F}">
      <dgm:prSet/>
      <dgm:spPr/>
      <dgm:t>
        <a:bodyPr/>
        <a:lstStyle/>
        <a:p>
          <a:endParaRPr lang="en-US" sz="2100"/>
        </a:p>
      </dgm:t>
    </dgm:pt>
    <dgm:pt modelId="{6F37BFB3-596F-4743-9B01-45541E2C7A89}" type="sibTrans" cxnId="{BC8A0FC6-F474-4B72-8380-ED90B2C7E36F}">
      <dgm:prSet/>
      <dgm:spPr/>
      <dgm:t>
        <a:bodyPr/>
        <a:lstStyle/>
        <a:p>
          <a:endParaRPr lang="en-US" sz="2100"/>
        </a:p>
      </dgm:t>
    </dgm:pt>
    <dgm:pt modelId="{676AAF66-38EC-4DA1-8091-FFDA5A929703}">
      <dgm:prSet custT="1"/>
      <dgm:spPr/>
      <dgm:t>
        <a:bodyPr/>
        <a:lstStyle/>
        <a:p>
          <a:r>
            <a:rPr lang="en-US" sz="2100" dirty="0"/>
            <a:t>Prepare for each meeting</a:t>
          </a:r>
        </a:p>
      </dgm:t>
    </dgm:pt>
    <dgm:pt modelId="{ED9228F4-A3EA-4D5B-B441-08ADF17AA49B}" type="parTrans" cxnId="{2C73E1FA-C317-40F0-A39A-30FB0345662B}">
      <dgm:prSet/>
      <dgm:spPr/>
      <dgm:t>
        <a:bodyPr/>
        <a:lstStyle/>
        <a:p>
          <a:endParaRPr lang="en-US" sz="2100"/>
        </a:p>
      </dgm:t>
    </dgm:pt>
    <dgm:pt modelId="{F2D15ED6-C76A-49E9-8359-6408C59FD2F5}" type="sibTrans" cxnId="{2C73E1FA-C317-40F0-A39A-30FB0345662B}">
      <dgm:prSet/>
      <dgm:spPr/>
      <dgm:t>
        <a:bodyPr/>
        <a:lstStyle/>
        <a:p>
          <a:endParaRPr lang="en-US" sz="2100"/>
        </a:p>
      </dgm:t>
    </dgm:pt>
    <dgm:pt modelId="{4613235C-BD2A-40F1-918F-5C6541A156E5}">
      <dgm:prSet custT="1"/>
      <dgm:spPr/>
      <dgm:t>
        <a:bodyPr/>
        <a:lstStyle/>
        <a:p>
          <a:r>
            <a:rPr lang="en-US" sz="2100" dirty="0"/>
            <a:t>State at the start what you want to get out of it</a:t>
          </a:r>
        </a:p>
      </dgm:t>
    </dgm:pt>
    <dgm:pt modelId="{72622207-00B7-47A3-8A34-1E8A4C0DA204}" type="parTrans" cxnId="{BB3BF088-8C3B-49A1-9821-EEFF7C2B11D9}">
      <dgm:prSet/>
      <dgm:spPr/>
      <dgm:t>
        <a:bodyPr/>
        <a:lstStyle/>
        <a:p>
          <a:endParaRPr lang="en-US" sz="2100"/>
        </a:p>
      </dgm:t>
    </dgm:pt>
    <dgm:pt modelId="{5180C397-9939-4786-BA58-064AA159F022}" type="sibTrans" cxnId="{BB3BF088-8C3B-49A1-9821-EEFF7C2B11D9}">
      <dgm:prSet/>
      <dgm:spPr/>
      <dgm:t>
        <a:bodyPr/>
        <a:lstStyle/>
        <a:p>
          <a:endParaRPr lang="en-US" sz="2100"/>
        </a:p>
      </dgm:t>
    </dgm:pt>
    <dgm:pt modelId="{283899E8-BD99-4757-93E7-FCC574FF05AE}">
      <dgm:prSet custT="1"/>
      <dgm:spPr/>
      <dgm:t>
        <a:bodyPr/>
        <a:lstStyle/>
        <a:p>
          <a:r>
            <a:rPr lang="en-US" sz="2100" dirty="0"/>
            <a:t>Let your mentor know what you need</a:t>
          </a:r>
        </a:p>
      </dgm:t>
    </dgm:pt>
    <dgm:pt modelId="{E7BB5A58-7A3F-4A00-89E3-083D3CD76979}" type="parTrans" cxnId="{3E9806CC-D17E-4628-94C5-AB404306ABDA}">
      <dgm:prSet/>
      <dgm:spPr/>
      <dgm:t>
        <a:bodyPr/>
        <a:lstStyle/>
        <a:p>
          <a:endParaRPr lang="en-US" sz="2100"/>
        </a:p>
      </dgm:t>
    </dgm:pt>
    <dgm:pt modelId="{D0F18E03-9856-4BCE-BEBC-BD974ECA4032}" type="sibTrans" cxnId="{3E9806CC-D17E-4628-94C5-AB404306ABDA}">
      <dgm:prSet/>
      <dgm:spPr/>
      <dgm:t>
        <a:bodyPr/>
        <a:lstStyle/>
        <a:p>
          <a:endParaRPr lang="en-US" sz="2100"/>
        </a:p>
      </dgm:t>
    </dgm:pt>
    <dgm:pt modelId="{2540F832-4001-E047-984A-7AA88C86535A}">
      <dgm:prSet custT="1"/>
      <dgm:spPr/>
      <dgm:t>
        <a:bodyPr/>
        <a:lstStyle/>
        <a:p>
          <a:r>
            <a:rPr lang="en-US" sz="2100"/>
            <a:t>Establish</a:t>
          </a:r>
        </a:p>
      </dgm:t>
    </dgm:pt>
    <dgm:pt modelId="{18198641-1114-DB48-8BAA-651FFC43F16D}" type="parTrans" cxnId="{BD32848C-F1E3-2744-A094-AF2EB540EA7B}">
      <dgm:prSet/>
      <dgm:spPr/>
      <dgm:t>
        <a:bodyPr/>
        <a:lstStyle/>
        <a:p>
          <a:endParaRPr lang="en-US" sz="2100"/>
        </a:p>
      </dgm:t>
    </dgm:pt>
    <dgm:pt modelId="{F9672BCC-95A5-D74E-A4A9-BBB4CDCAEB04}" type="sibTrans" cxnId="{BD32848C-F1E3-2744-A094-AF2EB540EA7B}">
      <dgm:prSet/>
      <dgm:spPr/>
      <dgm:t>
        <a:bodyPr/>
        <a:lstStyle/>
        <a:p>
          <a:endParaRPr lang="en-US" sz="2100"/>
        </a:p>
      </dgm:t>
    </dgm:pt>
    <dgm:pt modelId="{EFB95561-3A0F-7749-BD11-1AB455575A77}">
      <dgm:prSet custT="1"/>
      <dgm:spPr/>
      <dgm:t>
        <a:bodyPr/>
        <a:lstStyle/>
        <a:p>
          <a:r>
            <a:rPr lang="en-US" sz="2100"/>
            <a:t>Establish working communication medium for you and your mentor</a:t>
          </a:r>
        </a:p>
      </dgm:t>
    </dgm:pt>
    <dgm:pt modelId="{C5270709-C88B-C443-8826-F0C8D4FCFC5B}" type="parTrans" cxnId="{925FF1F1-6363-C94A-BCAE-C64FE982C98B}">
      <dgm:prSet/>
      <dgm:spPr/>
      <dgm:t>
        <a:bodyPr/>
        <a:lstStyle/>
        <a:p>
          <a:endParaRPr lang="en-US" sz="2100"/>
        </a:p>
      </dgm:t>
    </dgm:pt>
    <dgm:pt modelId="{FCEC2466-B9FB-7D4B-AF1C-56A744C32D22}" type="sibTrans" cxnId="{925FF1F1-6363-C94A-BCAE-C64FE982C98B}">
      <dgm:prSet/>
      <dgm:spPr/>
      <dgm:t>
        <a:bodyPr/>
        <a:lstStyle/>
        <a:p>
          <a:endParaRPr lang="en-US" sz="2100"/>
        </a:p>
      </dgm:t>
    </dgm:pt>
    <dgm:pt modelId="{031419A0-53C4-3943-B8D2-00514D1FA42C}" type="pres">
      <dgm:prSet presAssocID="{06BB1EB0-2F58-438B-941C-F09434C521E2}" presName="Name0" presStyleCnt="0">
        <dgm:presLayoutVars>
          <dgm:dir/>
          <dgm:animLvl val="lvl"/>
          <dgm:resizeHandles val="exact"/>
        </dgm:presLayoutVars>
      </dgm:prSet>
      <dgm:spPr/>
    </dgm:pt>
    <dgm:pt modelId="{DA66E61F-26D9-FE4F-86DE-11235922597D}" type="pres">
      <dgm:prSet presAssocID="{76879EDA-6733-41DE-8B8F-C0F3B61F2FE2}" presName="composite" presStyleCnt="0"/>
      <dgm:spPr/>
    </dgm:pt>
    <dgm:pt modelId="{D1A299A6-2013-C342-94FD-BA5BC464117E}" type="pres">
      <dgm:prSet presAssocID="{76879EDA-6733-41DE-8B8F-C0F3B61F2FE2}" presName="parTx" presStyleLbl="alignNode1" presStyleIdx="0" presStyleCnt="5">
        <dgm:presLayoutVars>
          <dgm:chMax val="0"/>
          <dgm:chPref val="0"/>
        </dgm:presLayoutVars>
      </dgm:prSet>
      <dgm:spPr/>
    </dgm:pt>
    <dgm:pt modelId="{9542332C-2275-D540-839D-CBC813921E2E}" type="pres">
      <dgm:prSet presAssocID="{76879EDA-6733-41DE-8B8F-C0F3B61F2FE2}" presName="desTx" presStyleLbl="alignAccFollowNode1" presStyleIdx="0" presStyleCnt="5">
        <dgm:presLayoutVars/>
      </dgm:prSet>
      <dgm:spPr/>
    </dgm:pt>
    <dgm:pt modelId="{6ED0B79A-6AFB-9C44-8248-A3A0F332ECE1}" type="pres">
      <dgm:prSet presAssocID="{D6C27571-49C9-4FCD-A7F7-E9D2C375E825}" presName="space" presStyleCnt="0"/>
      <dgm:spPr/>
    </dgm:pt>
    <dgm:pt modelId="{C92814FF-37A8-DD4F-8FA9-A1380240CDCA}" type="pres">
      <dgm:prSet presAssocID="{4B48A93B-157B-46AF-8B5B-6EA9AB0DE0A7}" presName="composite" presStyleCnt="0"/>
      <dgm:spPr/>
    </dgm:pt>
    <dgm:pt modelId="{04AC9767-18D0-2D49-931C-4AC86BD31028}" type="pres">
      <dgm:prSet presAssocID="{4B48A93B-157B-46AF-8B5B-6EA9AB0DE0A7}" presName="parTx" presStyleLbl="alignNode1" presStyleIdx="1" presStyleCnt="5">
        <dgm:presLayoutVars>
          <dgm:chMax val="0"/>
          <dgm:chPref val="0"/>
        </dgm:presLayoutVars>
      </dgm:prSet>
      <dgm:spPr/>
    </dgm:pt>
    <dgm:pt modelId="{43B0A2C0-0308-1F44-89EE-6EEEE8777C2A}" type="pres">
      <dgm:prSet presAssocID="{4B48A93B-157B-46AF-8B5B-6EA9AB0DE0A7}" presName="desTx" presStyleLbl="alignAccFollowNode1" presStyleIdx="1" presStyleCnt="5">
        <dgm:presLayoutVars/>
      </dgm:prSet>
      <dgm:spPr/>
    </dgm:pt>
    <dgm:pt modelId="{E8D56F2E-1DFF-D947-A011-D6BB6DC99646}" type="pres">
      <dgm:prSet presAssocID="{A870FE03-88C8-4E87-9479-173915465D43}" presName="space" presStyleCnt="0"/>
      <dgm:spPr/>
    </dgm:pt>
    <dgm:pt modelId="{FE2BDA79-65B8-FB4D-9E43-B7C4DCBF86F2}" type="pres">
      <dgm:prSet presAssocID="{2540F832-4001-E047-984A-7AA88C86535A}" presName="composite" presStyleCnt="0"/>
      <dgm:spPr/>
    </dgm:pt>
    <dgm:pt modelId="{72BE5DAA-1199-7B4D-9156-74EF563DF7A1}" type="pres">
      <dgm:prSet presAssocID="{2540F832-4001-E047-984A-7AA88C86535A}" presName="parTx" presStyleLbl="alignNode1" presStyleIdx="2" presStyleCnt="5">
        <dgm:presLayoutVars>
          <dgm:chMax val="0"/>
          <dgm:chPref val="0"/>
        </dgm:presLayoutVars>
      </dgm:prSet>
      <dgm:spPr/>
    </dgm:pt>
    <dgm:pt modelId="{93406F3F-E1DD-994F-85B1-477AD5C3A3C5}" type="pres">
      <dgm:prSet presAssocID="{2540F832-4001-E047-984A-7AA88C86535A}" presName="desTx" presStyleLbl="alignAccFollowNode1" presStyleIdx="2" presStyleCnt="5">
        <dgm:presLayoutVars/>
      </dgm:prSet>
      <dgm:spPr/>
    </dgm:pt>
    <dgm:pt modelId="{29FD786C-4C55-AD4A-BD7B-E908E978038B}" type="pres">
      <dgm:prSet presAssocID="{F9672BCC-95A5-D74E-A4A9-BBB4CDCAEB04}" presName="space" presStyleCnt="0"/>
      <dgm:spPr/>
    </dgm:pt>
    <dgm:pt modelId="{9C7053AC-2F57-3A47-BF02-E707C63A020A}" type="pres">
      <dgm:prSet presAssocID="{A75EB7A4-1C5A-4827-98B0-9448946DF3D8}" presName="composite" presStyleCnt="0"/>
      <dgm:spPr/>
    </dgm:pt>
    <dgm:pt modelId="{7084D6BD-DD6B-9947-B6FA-B44AF6C8B424}" type="pres">
      <dgm:prSet presAssocID="{A75EB7A4-1C5A-4827-98B0-9448946DF3D8}" presName="parTx" presStyleLbl="alignNode1" presStyleIdx="3" presStyleCnt="5">
        <dgm:presLayoutVars>
          <dgm:chMax val="0"/>
          <dgm:chPref val="0"/>
        </dgm:presLayoutVars>
      </dgm:prSet>
      <dgm:spPr/>
    </dgm:pt>
    <dgm:pt modelId="{859013DF-B927-FD45-AA5C-FE147E433025}" type="pres">
      <dgm:prSet presAssocID="{A75EB7A4-1C5A-4827-98B0-9448946DF3D8}" presName="desTx" presStyleLbl="alignAccFollowNode1" presStyleIdx="3" presStyleCnt="5">
        <dgm:presLayoutVars/>
      </dgm:prSet>
      <dgm:spPr/>
    </dgm:pt>
    <dgm:pt modelId="{92E505ED-E5DF-6842-949C-BBCE33B3C951}" type="pres">
      <dgm:prSet presAssocID="{B1956BA7-17E7-45AF-BC57-7A9BD3736F7D}" presName="space" presStyleCnt="0"/>
      <dgm:spPr/>
    </dgm:pt>
    <dgm:pt modelId="{A93A27F0-C1C2-5C4D-928C-81534257EC95}" type="pres">
      <dgm:prSet presAssocID="{7A3174F3-84BD-4D0F-B97B-8010C26CF960}" presName="composite" presStyleCnt="0"/>
      <dgm:spPr/>
    </dgm:pt>
    <dgm:pt modelId="{E0B5FD4A-DC24-D948-9431-0CCBA8849265}" type="pres">
      <dgm:prSet presAssocID="{7A3174F3-84BD-4D0F-B97B-8010C26CF960}" presName="parTx" presStyleLbl="alignNode1" presStyleIdx="4" presStyleCnt="5">
        <dgm:presLayoutVars>
          <dgm:chMax val="0"/>
          <dgm:chPref val="0"/>
        </dgm:presLayoutVars>
      </dgm:prSet>
      <dgm:spPr/>
    </dgm:pt>
    <dgm:pt modelId="{2772E99F-6685-DD45-A136-26D66D09794F}" type="pres">
      <dgm:prSet presAssocID="{7A3174F3-84BD-4D0F-B97B-8010C26CF960}" presName="desTx" presStyleLbl="alignAccFollowNode1" presStyleIdx="4" presStyleCnt="5">
        <dgm:presLayoutVars/>
      </dgm:prSet>
      <dgm:spPr/>
    </dgm:pt>
  </dgm:ptLst>
  <dgm:cxnLst>
    <dgm:cxn modelId="{D6332D03-030D-B545-A48F-C4BD73171FC4}" type="presOf" srcId="{76879EDA-6733-41DE-8B8F-C0F3B61F2FE2}" destId="{D1A299A6-2013-C342-94FD-BA5BC464117E}" srcOrd="0" destOrd="0" presId="urn:microsoft.com/office/officeart/2016/7/layout/ChevronBlockProcess"/>
    <dgm:cxn modelId="{6CC1C60A-E387-D246-9AA0-6C2C16451B12}" type="presOf" srcId="{8B49F27A-7DF4-404F-9FC2-71B877D89937}" destId="{9542332C-2275-D540-839D-CBC813921E2E}" srcOrd="0" destOrd="0" presId="urn:microsoft.com/office/officeart/2016/7/layout/ChevronBlockProcess"/>
    <dgm:cxn modelId="{97D19617-6FCF-E941-84B3-C5AB68A1F91B}" type="presOf" srcId="{2540F832-4001-E047-984A-7AA88C86535A}" destId="{72BE5DAA-1199-7B4D-9156-74EF563DF7A1}" srcOrd="0" destOrd="0" presId="urn:microsoft.com/office/officeart/2016/7/layout/ChevronBlockProcess"/>
    <dgm:cxn modelId="{949EF018-4959-6440-AD47-DFC210FD1509}" type="presOf" srcId="{676AAF66-38EC-4DA1-8091-FFDA5A929703}" destId="{2772E99F-6685-DD45-A136-26D66D09794F}" srcOrd="0" destOrd="0" presId="urn:microsoft.com/office/officeart/2016/7/layout/ChevronBlockProcess"/>
    <dgm:cxn modelId="{EF3E5524-1B1F-4DA6-986F-1110F825A3F7}" srcId="{76879EDA-6733-41DE-8B8F-C0F3B61F2FE2}" destId="{8B49F27A-7DF4-404F-9FC2-71B877D89937}" srcOrd="0" destOrd="0" parTransId="{D34EEC77-5CFB-48D6-B87F-4BFFCC0D3A78}" sibTransId="{E4EE97FC-2F53-4C76-BB9D-5803976976A0}"/>
    <dgm:cxn modelId="{DE48CE2A-159A-9B4F-8E4F-8C7797DADEF2}" type="presOf" srcId="{4613235C-BD2A-40F1-918F-5C6541A156E5}" destId="{2772E99F-6685-DD45-A136-26D66D09794F}" srcOrd="0" destOrd="1" presId="urn:microsoft.com/office/officeart/2016/7/layout/ChevronBlockProcess"/>
    <dgm:cxn modelId="{A403DA44-6945-DD47-8228-0BD2DB517346}" type="presOf" srcId="{A75EB7A4-1C5A-4827-98B0-9448946DF3D8}" destId="{7084D6BD-DD6B-9947-B6FA-B44AF6C8B424}" srcOrd="0" destOrd="0" presId="urn:microsoft.com/office/officeart/2016/7/layout/ChevronBlockProcess"/>
    <dgm:cxn modelId="{DC27D360-E790-4D06-9DD6-C0452BAB0398}" srcId="{06BB1EB0-2F58-438B-941C-F09434C521E2}" destId="{76879EDA-6733-41DE-8B8F-C0F3B61F2FE2}" srcOrd="0" destOrd="0" parTransId="{2FE22D62-4456-4ADC-BC44-58A8F524D934}" sibTransId="{D6C27571-49C9-4FCD-A7F7-E9D2C375E825}"/>
    <dgm:cxn modelId="{71DB2462-C9C5-47C8-AB8C-5D480FC1654F}" srcId="{A75EB7A4-1C5A-4827-98B0-9448946DF3D8}" destId="{215025F7-DEDD-4BC2-AA7D-36D9A7BB4C3A}" srcOrd="0" destOrd="0" parTransId="{FBACED5A-8542-43CD-8252-CCC9C125EA45}" sibTransId="{B4292B85-363A-42A7-BCF0-4358E1ABE591}"/>
    <dgm:cxn modelId="{644C266F-0BB6-49FE-869F-C847E313D6A8}" srcId="{06BB1EB0-2F58-438B-941C-F09434C521E2}" destId="{4B48A93B-157B-46AF-8B5B-6EA9AB0DE0A7}" srcOrd="1" destOrd="0" parTransId="{04AC4798-7AC3-4ECD-92DF-DE71DEA15807}" sibTransId="{A870FE03-88C8-4E87-9479-173915465D43}"/>
    <dgm:cxn modelId="{55D0B87D-D626-4F9F-AC51-95F68B942119}" srcId="{4B48A93B-157B-46AF-8B5B-6EA9AB0DE0A7}" destId="{40C41760-B267-4A57-AA15-2D23B71562B4}" srcOrd="0" destOrd="0" parTransId="{0F84E329-3D82-454A-BD39-AEE8A35BEF4A}" sibTransId="{D6DBF09D-5643-4977-9A0C-BD226EF5324D}"/>
    <dgm:cxn modelId="{BB3BF088-8C3B-49A1-9821-EEFF7C2B11D9}" srcId="{676AAF66-38EC-4DA1-8091-FFDA5A929703}" destId="{4613235C-BD2A-40F1-918F-5C6541A156E5}" srcOrd="0" destOrd="0" parTransId="{72622207-00B7-47A3-8A34-1E8A4C0DA204}" sibTransId="{5180C397-9939-4786-BA58-064AA159F022}"/>
    <dgm:cxn modelId="{BD32848C-F1E3-2744-A094-AF2EB540EA7B}" srcId="{06BB1EB0-2F58-438B-941C-F09434C521E2}" destId="{2540F832-4001-E047-984A-7AA88C86535A}" srcOrd="2" destOrd="0" parTransId="{18198641-1114-DB48-8BAA-651FFC43F16D}" sibTransId="{F9672BCC-95A5-D74E-A4A9-BBB4CDCAEB04}"/>
    <dgm:cxn modelId="{208BB09B-B9E1-634A-A2CF-C8940B675994}" type="presOf" srcId="{EFB95561-3A0F-7749-BD11-1AB455575A77}" destId="{93406F3F-E1DD-994F-85B1-477AD5C3A3C5}" srcOrd="0" destOrd="0" presId="urn:microsoft.com/office/officeart/2016/7/layout/ChevronBlockProcess"/>
    <dgm:cxn modelId="{68528E9C-B50F-AA42-A62B-E885278AE2D6}" type="presOf" srcId="{215025F7-DEDD-4BC2-AA7D-36D9A7BB4C3A}" destId="{859013DF-B927-FD45-AA5C-FE147E433025}" srcOrd="0" destOrd="0" presId="urn:microsoft.com/office/officeart/2016/7/layout/ChevronBlockProcess"/>
    <dgm:cxn modelId="{4B5326B6-FE65-914C-A6FE-1052EF090269}" type="presOf" srcId="{283899E8-BD99-4757-93E7-FCC574FF05AE}" destId="{2772E99F-6685-DD45-A136-26D66D09794F}" srcOrd="0" destOrd="2" presId="urn:microsoft.com/office/officeart/2016/7/layout/ChevronBlockProcess"/>
    <dgm:cxn modelId="{BC8A0FC6-F474-4B72-8380-ED90B2C7E36F}" srcId="{06BB1EB0-2F58-438B-941C-F09434C521E2}" destId="{7A3174F3-84BD-4D0F-B97B-8010C26CF960}" srcOrd="4" destOrd="0" parTransId="{04E83B85-E208-470E-95E4-4CCDC0CE0C16}" sibTransId="{6F37BFB3-596F-4743-9B01-45541E2C7A89}"/>
    <dgm:cxn modelId="{7D74E6CA-58AD-374A-8F56-680870D07157}" type="presOf" srcId="{4B48A93B-157B-46AF-8B5B-6EA9AB0DE0A7}" destId="{04AC9767-18D0-2D49-931C-4AC86BD31028}" srcOrd="0" destOrd="0" presId="urn:microsoft.com/office/officeart/2016/7/layout/ChevronBlockProcess"/>
    <dgm:cxn modelId="{3E9806CC-D17E-4628-94C5-AB404306ABDA}" srcId="{676AAF66-38EC-4DA1-8091-FFDA5A929703}" destId="{283899E8-BD99-4757-93E7-FCC574FF05AE}" srcOrd="1" destOrd="0" parTransId="{E7BB5A58-7A3F-4A00-89E3-083D3CD76979}" sibTransId="{D0F18E03-9856-4BCE-BEBC-BD974ECA4032}"/>
    <dgm:cxn modelId="{A0C18AD2-E384-1F4F-97BE-2C55127600B3}" type="presOf" srcId="{40C41760-B267-4A57-AA15-2D23B71562B4}" destId="{43B0A2C0-0308-1F44-89EE-6EEEE8777C2A}" srcOrd="0" destOrd="0" presId="urn:microsoft.com/office/officeart/2016/7/layout/ChevronBlockProcess"/>
    <dgm:cxn modelId="{3EA7A9E7-3A49-4F87-A4F8-507A9E6640CC}" srcId="{06BB1EB0-2F58-438B-941C-F09434C521E2}" destId="{A75EB7A4-1C5A-4827-98B0-9448946DF3D8}" srcOrd="3" destOrd="0" parTransId="{0106B14D-14FC-435B-93DB-7DD7B4F2C056}" sibTransId="{B1956BA7-17E7-45AF-BC57-7A9BD3736F7D}"/>
    <dgm:cxn modelId="{925FF1F1-6363-C94A-BCAE-C64FE982C98B}" srcId="{2540F832-4001-E047-984A-7AA88C86535A}" destId="{EFB95561-3A0F-7749-BD11-1AB455575A77}" srcOrd="0" destOrd="0" parTransId="{C5270709-C88B-C443-8826-F0C8D4FCFC5B}" sibTransId="{FCEC2466-B9FB-7D4B-AF1C-56A744C32D22}"/>
    <dgm:cxn modelId="{2C73E1FA-C317-40F0-A39A-30FB0345662B}" srcId="{7A3174F3-84BD-4D0F-B97B-8010C26CF960}" destId="{676AAF66-38EC-4DA1-8091-FFDA5A929703}" srcOrd="0" destOrd="0" parTransId="{ED9228F4-A3EA-4D5B-B441-08ADF17AA49B}" sibTransId="{F2D15ED6-C76A-49E9-8359-6408C59FD2F5}"/>
    <dgm:cxn modelId="{E51BA6FC-3276-CD4F-9712-C44B91B57CA9}" type="presOf" srcId="{7A3174F3-84BD-4D0F-B97B-8010C26CF960}" destId="{E0B5FD4A-DC24-D948-9431-0CCBA8849265}" srcOrd="0" destOrd="0" presId="urn:microsoft.com/office/officeart/2016/7/layout/ChevronBlockProcess"/>
    <dgm:cxn modelId="{22DA5EFF-98CF-794C-91B4-E466C4052E41}" type="presOf" srcId="{06BB1EB0-2F58-438B-941C-F09434C521E2}" destId="{031419A0-53C4-3943-B8D2-00514D1FA42C}" srcOrd="0" destOrd="0" presId="urn:microsoft.com/office/officeart/2016/7/layout/ChevronBlockProcess"/>
    <dgm:cxn modelId="{78B3371D-0920-784F-82BB-D67E11195488}" type="presParOf" srcId="{031419A0-53C4-3943-B8D2-00514D1FA42C}" destId="{DA66E61F-26D9-FE4F-86DE-11235922597D}" srcOrd="0" destOrd="0" presId="urn:microsoft.com/office/officeart/2016/7/layout/ChevronBlockProcess"/>
    <dgm:cxn modelId="{05452C6E-B855-0C45-8FC4-9BADE7E6BE59}" type="presParOf" srcId="{DA66E61F-26D9-FE4F-86DE-11235922597D}" destId="{D1A299A6-2013-C342-94FD-BA5BC464117E}" srcOrd="0" destOrd="0" presId="urn:microsoft.com/office/officeart/2016/7/layout/ChevronBlockProcess"/>
    <dgm:cxn modelId="{DEAA96CD-35EB-F642-9F6D-B0EC6035DDF1}" type="presParOf" srcId="{DA66E61F-26D9-FE4F-86DE-11235922597D}" destId="{9542332C-2275-D540-839D-CBC813921E2E}" srcOrd="1" destOrd="0" presId="urn:microsoft.com/office/officeart/2016/7/layout/ChevronBlockProcess"/>
    <dgm:cxn modelId="{D25F21D3-6E3B-6241-84E8-70B03EF85414}" type="presParOf" srcId="{031419A0-53C4-3943-B8D2-00514D1FA42C}" destId="{6ED0B79A-6AFB-9C44-8248-A3A0F332ECE1}" srcOrd="1" destOrd="0" presId="urn:microsoft.com/office/officeart/2016/7/layout/ChevronBlockProcess"/>
    <dgm:cxn modelId="{52D1666A-94AE-AC45-8920-F8FE83872224}" type="presParOf" srcId="{031419A0-53C4-3943-B8D2-00514D1FA42C}" destId="{C92814FF-37A8-DD4F-8FA9-A1380240CDCA}" srcOrd="2" destOrd="0" presId="urn:microsoft.com/office/officeart/2016/7/layout/ChevronBlockProcess"/>
    <dgm:cxn modelId="{214E68A5-F466-C24B-9CA8-D9EE1A04BD4F}" type="presParOf" srcId="{C92814FF-37A8-DD4F-8FA9-A1380240CDCA}" destId="{04AC9767-18D0-2D49-931C-4AC86BD31028}" srcOrd="0" destOrd="0" presId="urn:microsoft.com/office/officeart/2016/7/layout/ChevronBlockProcess"/>
    <dgm:cxn modelId="{09937E95-297F-D044-940A-046BC3B8A28D}" type="presParOf" srcId="{C92814FF-37A8-DD4F-8FA9-A1380240CDCA}" destId="{43B0A2C0-0308-1F44-89EE-6EEEE8777C2A}" srcOrd="1" destOrd="0" presId="urn:microsoft.com/office/officeart/2016/7/layout/ChevronBlockProcess"/>
    <dgm:cxn modelId="{83BD7743-22E2-2D48-BAD5-5355BFB4D632}" type="presParOf" srcId="{031419A0-53C4-3943-B8D2-00514D1FA42C}" destId="{E8D56F2E-1DFF-D947-A011-D6BB6DC99646}" srcOrd="3" destOrd="0" presId="urn:microsoft.com/office/officeart/2016/7/layout/ChevronBlockProcess"/>
    <dgm:cxn modelId="{D968DEE1-8F62-124F-9342-A119023AA874}" type="presParOf" srcId="{031419A0-53C4-3943-B8D2-00514D1FA42C}" destId="{FE2BDA79-65B8-FB4D-9E43-B7C4DCBF86F2}" srcOrd="4" destOrd="0" presId="urn:microsoft.com/office/officeart/2016/7/layout/ChevronBlockProcess"/>
    <dgm:cxn modelId="{1182D0B2-A665-9349-9846-1F2CE2D81069}" type="presParOf" srcId="{FE2BDA79-65B8-FB4D-9E43-B7C4DCBF86F2}" destId="{72BE5DAA-1199-7B4D-9156-74EF563DF7A1}" srcOrd="0" destOrd="0" presId="urn:microsoft.com/office/officeart/2016/7/layout/ChevronBlockProcess"/>
    <dgm:cxn modelId="{77D81789-8FB9-BA47-B40C-692FE444C73B}" type="presParOf" srcId="{FE2BDA79-65B8-FB4D-9E43-B7C4DCBF86F2}" destId="{93406F3F-E1DD-994F-85B1-477AD5C3A3C5}" srcOrd="1" destOrd="0" presId="urn:microsoft.com/office/officeart/2016/7/layout/ChevronBlockProcess"/>
    <dgm:cxn modelId="{295EA15F-613E-D243-8A9C-484BC59E665B}" type="presParOf" srcId="{031419A0-53C4-3943-B8D2-00514D1FA42C}" destId="{29FD786C-4C55-AD4A-BD7B-E908E978038B}" srcOrd="5" destOrd="0" presId="urn:microsoft.com/office/officeart/2016/7/layout/ChevronBlockProcess"/>
    <dgm:cxn modelId="{D04B9B5D-E1C7-AF48-9FE2-366CD8ECD786}" type="presParOf" srcId="{031419A0-53C4-3943-B8D2-00514D1FA42C}" destId="{9C7053AC-2F57-3A47-BF02-E707C63A020A}" srcOrd="6" destOrd="0" presId="urn:microsoft.com/office/officeart/2016/7/layout/ChevronBlockProcess"/>
    <dgm:cxn modelId="{DCFC72B0-1593-294B-AC3A-9639735B2A9F}" type="presParOf" srcId="{9C7053AC-2F57-3A47-BF02-E707C63A020A}" destId="{7084D6BD-DD6B-9947-B6FA-B44AF6C8B424}" srcOrd="0" destOrd="0" presId="urn:microsoft.com/office/officeart/2016/7/layout/ChevronBlockProcess"/>
    <dgm:cxn modelId="{FD724DC7-2A02-FE41-BC11-B6218AB0E566}" type="presParOf" srcId="{9C7053AC-2F57-3A47-BF02-E707C63A020A}" destId="{859013DF-B927-FD45-AA5C-FE147E433025}" srcOrd="1" destOrd="0" presId="urn:microsoft.com/office/officeart/2016/7/layout/ChevronBlockProcess"/>
    <dgm:cxn modelId="{C0E0019B-A36D-B346-99B1-A04E0101C989}" type="presParOf" srcId="{031419A0-53C4-3943-B8D2-00514D1FA42C}" destId="{92E505ED-E5DF-6842-949C-BBCE33B3C951}" srcOrd="7" destOrd="0" presId="urn:microsoft.com/office/officeart/2016/7/layout/ChevronBlockProcess"/>
    <dgm:cxn modelId="{A93B39DF-B745-0941-83A9-98C31AFBB503}" type="presParOf" srcId="{031419A0-53C4-3943-B8D2-00514D1FA42C}" destId="{A93A27F0-C1C2-5C4D-928C-81534257EC95}" srcOrd="8" destOrd="0" presId="urn:microsoft.com/office/officeart/2016/7/layout/ChevronBlockProcess"/>
    <dgm:cxn modelId="{81773DAB-F378-334C-84EB-E9B1262BC71E}" type="presParOf" srcId="{A93A27F0-C1C2-5C4D-928C-81534257EC95}" destId="{E0B5FD4A-DC24-D948-9431-0CCBA8849265}" srcOrd="0" destOrd="0" presId="urn:microsoft.com/office/officeart/2016/7/layout/ChevronBlockProcess"/>
    <dgm:cxn modelId="{37050CCC-E878-014B-A411-8C110EE1E2CF}" type="presParOf" srcId="{A93A27F0-C1C2-5C4D-928C-81534257EC95}" destId="{2772E99F-6685-DD45-A136-26D66D09794F}"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718893-3657-45AC-B4C2-D0E69E9A98A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58CB775-AD03-4BC9-A099-F86106BBBFBB}">
      <dgm:prSet/>
      <dgm:spPr/>
      <dgm:t>
        <a:bodyPr/>
        <a:lstStyle/>
        <a:p>
          <a:r>
            <a:rPr lang="en-US"/>
            <a:t>Generational</a:t>
          </a:r>
        </a:p>
      </dgm:t>
    </dgm:pt>
    <dgm:pt modelId="{E9F3A8E6-A5FC-441D-A3D7-21726BA207FF}" type="parTrans" cxnId="{067E80BD-6045-4643-8F66-0F9B48651B7E}">
      <dgm:prSet/>
      <dgm:spPr/>
      <dgm:t>
        <a:bodyPr/>
        <a:lstStyle/>
        <a:p>
          <a:endParaRPr lang="en-US"/>
        </a:p>
      </dgm:t>
    </dgm:pt>
    <dgm:pt modelId="{509BE6FC-2A2C-4526-8358-5485D4CAD241}" type="sibTrans" cxnId="{067E80BD-6045-4643-8F66-0F9B48651B7E}">
      <dgm:prSet/>
      <dgm:spPr/>
      <dgm:t>
        <a:bodyPr/>
        <a:lstStyle/>
        <a:p>
          <a:endParaRPr lang="en-US"/>
        </a:p>
      </dgm:t>
    </dgm:pt>
    <dgm:pt modelId="{60795AC2-65D7-4093-B666-7FA602FFED32}">
      <dgm:prSet/>
      <dgm:spPr/>
      <dgm:t>
        <a:bodyPr/>
        <a:lstStyle/>
        <a:p>
          <a:r>
            <a:rPr lang="en-US"/>
            <a:t>Positionality</a:t>
          </a:r>
        </a:p>
      </dgm:t>
    </dgm:pt>
    <dgm:pt modelId="{DE39CB91-4EBB-4690-AB2B-8FEFE4D03A2C}" type="parTrans" cxnId="{B752835A-9DC4-4350-ABFB-7460DF98F051}">
      <dgm:prSet/>
      <dgm:spPr/>
      <dgm:t>
        <a:bodyPr/>
        <a:lstStyle/>
        <a:p>
          <a:endParaRPr lang="en-US"/>
        </a:p>
      </dgm:t>
    </dgm:pt>
    <dgm:pt modelId="{1B803668-ED77-4E56-9C74-0B9E696345CC}" type="sibTrans" cxnId="{B752835A-9DC4-4350-ABFB-7460DF98F051}">
      <dgm:prSet/>
      <dgm:spPr/>
      <dgm:t>
        <a:bodyPr/>
        <a:lstStyle/>
        <a:p>
          <a:endParaRPr lang="en-US"/>
        </a:p>
      </dgm:t>
    </dgm:pt>
    <dgm:pt modelId="{CA8F67EA-569B-423D-A276-237F6C674BD3}">
      <dgm:prSet/>
      <dgm:spPr/>
      <dgm:t>
        <a:bodyPr/>
        <a:lstStyle/>
        <a:p>
          <a:r>
            <a:rPr lang="en-US"/>
            <a:t>Geography</a:t>
          </a:r>
        </a:p>
      </dgm:t>
    </dgm:pt>
    <dgm:pt modelId="{C4DA606C-21F7-44A7-AE4E-12095BDBE823}" type="parTrans" cxnId="{681187F5-1541-44C4-AA55-288C0469DE5E}">
      <dgm:prSet/>
      <dgm:spPr/>
      <dgm:t>
        <a:bodyPr/>
        <a:lstStyle/>
        <a:p>
          <a:endParaRPr lang="en-US"/>
        </a:p>
      </dgm:t>
    </dgm:pt>
    <dgm:pt modelId="{5B392BE0-EFD7-45ED-870A-3586A4F382BD}" type="sibTrans" cxnId="{681187F5-1541-44C4-AA55-288C0469DE5E}">
      <dgm:prSet/>
      <dgm:spPr/>
      <dgm:t>
        <a:bodyPr/>
        <a:lstStyle/>
        <a:p>
          <a:endParaRPr lang="en-US"/>
        </a:p>
      </dgm:t>
    </dgm:pt>
    <dgm:pt modelId="{A0AC300B-EAD5-4D4B-836B-D89791AF5FA1}">
      <dgm:prSet/>
      <dgm:spPr/>
      <dgm:t>
        <a:bodyPr/>
        <a:lstStyle/>
        <a:p>
          <a:r>
            <a:rPr lang="en-US" dirty="0"/>
            <a:t>Components of Personal identity</a:t>
          </a:r>
        </a:p>
      </dgm:t>
    </dgm:pt>
    <dgm:pt modelId="{60CC150C-774C-46C6-83CF-67AE15D1F9D1}" type="parTrans" cxnId="{1CBCEC9E-2B80-4D45-BAE6-60AF5CA66D3F}">
      <dgm:prSet/>
      <dgm:spPr/>
      <dgm:t>
        <a:bodyPr/>
        <a:lstStyle/>
        <a:p>
          <a:endParaRPr lang="en-US"/>
        </a:p>
      </dgm:t>
    </dgm:pt>
    <dgm:pt modelId="{373300F4-C9EC-46B4-A40C-D692B77D35FF}" type="sibTrans" cxnId="{1CBCEC9E-2B80-4D45-BAE6-60AF5CA66D3F}">
      <dgm:prSet/>
      <dgm:spPr/>
      <dgm:t>
        <a:bodyPr/>
        <a:lstStyle/>
        <a:p>
          <a:endParaRPr lang="en-US"/>
        </a:p>
      </dgm:t>
    </dgm:pt>
    <dgm:pt modelId="{20E7A42A-A0ED-43A6-B60F-E036603F8621}">
      <dgm:prSet/>
      <dgm:spPr/>
      <dgm:t>
        <a:bodyPr/>
        <a:lstStyle/>
        <a:p>
          <a:r>
            <a:rPr lang="en-US"/>
            <a:t>Experiences</a:t>
          </a:r>
        </a:p>
      </dgm:t>
    </dgm:pt>
    <dgm:pt modelId="{1CB8EE8A-B12A-43C4-A04C-C8C52483A6E3}" type="parTrans" cxnId="{04C3D26C-28FE-44B2-889E-D67D4374980F}">
      <dgm:prSet/>
      <dgm:spPr/>
      <dgm:t>
        <a:bodyPr/>
        <a:lstStyle/>
        <a:p>
          <a:endParaRPr lang="en-US"/>
        </a:p>
      </dgm:t>
    </dgm:pt>
    <dgm:pt modelId="{DB9CB7FF-4EA1-4350-A476-6E1AE7C76146}" type="sibTrans" cxnId="{04C3D26C-28FE-44B2-889E-D67D4374980F}">
      <dgm:prSet/>
      <dgm:spPr/>
      <dgm:t>
        <a:bodyPr/>
        <a:lstStyle/>
        <a:p>
          <a:endParaRPr lang="en-US"/>
        </a:p>
      </dgm:t>
    </dgm:pt>
    <dgm:pt modelId="{6207ADA9-7D80-4F21-A233-379216F36FC8}">
      <dgm:prSet/>
      <dgm:spPr/>
      <dgm:t>
        <a:bodyPr/>
        <a:lstStyle/>
        <a:p>
          <a:r>
            <a:rPr lang="en-US"/>
            <a:t>Mindset</a:t>
          </a:r>
        </a:p>
      </dgm:t>
    </dgm:pt>
    <dgm:pt modelId="{C2569B12-3F7F-4C8F-9C46-5B5CED192844}" type="parTrans" cxnId="{16052D1A-0914-4ED6-A7E0-6872C947A0E5}">
      <dgm:prSet/>
      <dgm:spPr/>
      <dgm:t>
        <a:bodyPr/>
        <a:lstStyle/>
        <a:p>
          <a:endParaRPr lang="en-US"/>
        </a:p>
      </dgm:t>
    </dgm:pt>
    <dgm:pt modelId="{86BF1A3D-53B5-4F2E-978C-D329BD78740B}" type="sibTrans" cxnId="{16052D1A-0914-4ED6-A7E0-6872C947A0E5}">
      <dgm:prSet/>
      <dgm:spPr/>
      <dgm:t>
        <a:bodyPr/>
        <a:lstStyle/>
        <a:p>
          <a:endParaRPr lang="en-US"/>
        </a:p>
      </dgm:t>
    </dgm:pt>
    <dgm:pt modelId="{A34944C7-6FEC-D948-8244-575FE4E68E36}">
      <dgm:prSet/>
      <dgm:spPr/>
      <dgm:t>
        <a:bodyPr/>
        <a:lstStyle/>
        <a:p>
          <a:r>
            <a:rPr lang="en-US" dirty="0"/>
            <a:t>Power Dynamics</a:t>
          </a:r>
        </a:p>
      </dgm:t>
    </dgm:pt>
    <dgm:pt modelId="{4DAA6199-A58E-2643-97A2-F1E80D6045EC}" type="parTrans" cxnId="{2A6D19A6-634E-6E4A-9B38-BFFAD33F7630}">
      <dgm:prSet/>
      <dgm:spPr/>
    </dgm:pt>
    <dgm:pt modelId="{C58AA57B-08CD-D04E-872D-3DC9E9BA8941}" type="sibTrans" cxnId="{2A6D19A6-634E-6E4A-9B38-BFFAD33F7630}">
      <dgm:prSet/>
      <dgm:spPr/>
    </dgm:pt>
    <dgm:pt modelId="{55C9CB0B-8B2A-1F4B-A0CF-145F17E42327}" type="pres">
      <dgm:prSet presAssocID="{AA718893-3657-45AC-B4C2-D0E69E9A98A5}" presName="linear" presStyleCnt="0">
        <dgm:presLayoutVars>
          <dgm:animLvl val="lvl"/>
          <dgm:resizeHandles val="exact"/>
        </dgm:presLayoutVars>
      </dgm:prSet>
      <dgm:spPr/>
    </dgm:pt>
    <dgm:pt modelId="{A3B94436-69E2-C04D-965D-B71B37B6E499}" type="pres">
      <dgm:prSet presAssocID="{F58CB775-AD03-4BC9-A099-F86106BBBFBB}" presName="parentText" presStyleLbl="node1" presStyleIdx="0" presStyleCnt="4">
        <dgm:presLayoutVars>
          <dgm:chMax val="0"/>
          <dgm:bulletEnabled val="1"/>
        </dgm:presLayoutVars>
      </dgm:prSet>
      <dgm:spPr/>
    </dgm:pt>
    <dgm:pt modelId="{4FC1C6C9-110C-B349-8361-1E14D7EC25D2}" type="pres">
      <dgm:prSet presAssocID="{509BE6FC-2A2C-4526-8358-5485D4CAD241}" presName="spacer" presStyleCnt="0"/>
      <dgm:spPr/>
    </dgm:pt>
    <dgm:pt modelId="{C7D2EC8C-6D47-3746-9DBD-AD7F2D55B6E8}" type="pres">
      <dgm:prSet presAssocID="{60795AC2-65D7-4093-B666-7FA602FFED32}" presName="parentText" presStyleLbl="node1" presStyleIdx="1" presStyleCnt="4">
        <dgm:presLayoutVars>
          <dgm:chMax val="0"/>
          <dgm:bulletEnabled val="1"/>
        </dgm:presLayoutVars>
      </dgm:prSet>
      <dgm:spPr/>
    </dgm:pt>
    <dgm:pt modelId="{C282AE33-E28B-EA43-86DE-2B0CF42C8D5C}" type="pres">
      <dgm:prSet presAssocID="{60795AC2-65D7-4093-B666-7FA602FFED32}" presName="childText" presStyleLbl="revTx" presStyleIdx="0" presStyleCnt="1">
        <dgm:presLayoutVars>
          <dgm:bulletEnabled val="1"/>
        </dgm:presLayoutVars>
      </dgm:prSet>
      <dgm:spPr/>
    </dgm:pt>
    <dgm:pt modelId="{29B74D8B-200F-ED46-93E3-CC88B3B2D1BA}" type="pres">
      <dgm:prSet presAssocID="{20E7A42A-A0ED-43A6-B60F-E036603F8621}" presName="parentText" presStyleLbl="node1" presStyleIdx="2" presStyleCnt="4">
        <dgm:presLayoutVars>
          <dgm:chMax val="0"/>
          <dgm:bulletEnabled val="1"/>
        </dgm:presLayoutVars>
      </dgm:prSet>
      <dgm:spPr/>
    </dgm:pt>
    <dgm:pt modelId="{CB829231-844A-2748-A234-E0D46B82ABB6}" type="pres">
      <dgm:prSet presAssocID="{DB9CB7FF-4EA1-4350-A476-6E1AE7C76146}" presName="spacer" presStyleCnt="0"/>
      <dgm:spPr/>
    </dgm:pt>
    <dgm:pt modelId="{942504E7-CFE1-C746-A09E-2D54D5BC9CB8}" type="pres">
      <dgm:prSet presAssocID="{6207ADA9-7D80-4F21-A233-379216F36FC8}" presName="parentText" presStyleLbl="node1" presStyleIdx="3" presStyleCnt="4">
        <dgm:presLayoutVars>
          <dgm:chMax val="0"/>
          <dgm:bulletEnabled val="1"/>
        </dgm:presLayoutVars>
      </dgm:prSet>
      <dgm:spPr/>
    </dgm:pt>
  </dgm:ptLst>
  <dgm:cxnLst>
    <dgm:cxn modelId="{7D93180E-C56C-E644-A193-BEE3049002CD}" type="presOf" srcId="{CA8F67EA-569B-423D-A276-237F6C674BD3}" destId="{C282AE33-E28B-EA43-86DE-2B0CF42C8D5C}" srcOrd="0" destOrd="0" presId="urn:microsoft.com/office/officeart/2005/8/layout/vList2"/>
    <dgm:cxn modelId="{16052D1A-0914-4ED6-A7E0-6872C947A0E5}" srcId="{AA718893-3657-45AC-B4C2-D0E69E9A98A5}" destId="{6207ADA9-7D80-4F21-A233-379216F36FC8}" srcOrd="3" destOrd="0" parTransId="{C2569B12-3F7F-4C8F-9C46-5B5CED192844}" sibTransId="{86BF1A3D-53B5-4F2E-978C-D329BD78740B}"/>
    <dgm:cxn modelId="{3089304F-43FC-0C4F-9850-7488D8AAC3FB}" type="presOf" srcId="{6207ADA9-7D80-4F21-A233-379216F36FC8}" destId="{942504E7-CFE1-C746-A09E-2D54D5BC9CB8}" srcOrd="0" destOrd="0" presId="urn:microsoft.com/office/officeart/2005/8/layout/vList2"/>
    <dgm:cxn modelId="{FECF4254-20FC-9B4C-9E62-C29DE89F53FF}" type="presOf" srcId="{F58CB775-AD03-4BC9-A099-F86106BBBFBB}" destId="{A3B94436-69E2-C04D-965D-B71B37B6E499}" srcOrd="0" destOrd="0" presId="urn:microsoft.com/office/officeart/2005/8/layout/vList2"/>
    <dgm:cxn modelId="{B2EAEC54-F7FE-7545-8D04-9ADEAF9EA5F6}" type="presOf" srcId="{A34944C7-6FEC-D948-8244-575FE4E68E36}" destId="{C282AE33-E28B-EA43-86DE-2B0CF42C8D5C}" srcOrd="0" destOrd="2" presId="urn:microsoft.com/office/officeart/2005/8/layout/vList2"/>
    <dgm:cxn modelId="{776FD259-7018-704A-8526-3AA679EFD6B3}" type="presOf" srcId="{60795AC2-65D7-4093-B666-7FA602FFED32}" destId="{C7D2EC8C-6D47-3746-9DBD-AD7F2D55B6E8}" srcOrd="0" destOrd="0" presId="urn:microsoft.com/office/officeart/2005/8/layout/vList2"/>
    <dgm:cxn modelId="{B752835A-9DC4-4350-ABFB-7460DF98F051}" srcId="{AA718893-3657-45AC-B4C2-D0E69E9A98A5}" destId="{60795AC2-65D7-4093-B666-7FA602FFED32}" srcOrd="1" destOrd="0" parTransId="{DE39CB91-4EBB-4690-AB2B-8FEFE4D03A2C}" sibTransId="{1B803668-ED77-4E56-9C74-0B9E696345CC}"/>
    <dgm:cxn modelId="{04C3D26C-28FE-44B2-889E-D67D4374980F}" srcId="{AA718893-3657-45AC-B4C2-D0E69E9A98A5}" destId="{20E7A42A-A0ED-43A6-B60F-E036603F8621}" srcOrd="2" destOrd="0" parTransId="{1CB8EE8A-B12A-43C4-A04C-C8C52483A6E3}" sibTransId="{DB9CB7FF-4EA1-4350-A476-6E1AE7C76146}"/>
    <dgm:cxn modelId="{43622398-FBC6-5348-8341-9EE33F7A8FBA}" type="presOf" srcId="{A0AC300B-EAD5-4D4B-836B-D89791AF5FA1}" destId="{C282AE33-E28B-EA43-86DE-2B0CF42C8D5C}" srcOrd="0" destOrd="1" presId="urn:microsoft.com/office/officeart/2005/8/layout/vList2"/>
    <dgm:cxn modelId="{1CBCEC9E-2B80-4D45-BAE6-60AF5CA66D3F}" srcId="{60795AC2-65D7-4093-B666-7FA602FFED32}" destId="{A0AC300B-EAD5-4D4B-836B-D89791AF5FA1}" srcOrd="1" destOrd="0" parTransId="{60CC150C-774C-46C6-83CF-67AE15D1F9D1}" sibTransId="{373300F4-C9EC-46B4-A40C-D692B77D35FF}"/>
    <dgm:cxn modelId="{2A6D19A6-634E-6E4A-9B38-BFFAD33F7630}" srcId="{60795AC2-65D7-4093-B666-7FA602FFED32}" destId="{A34944C7-6FEC-D948-8244-575FE4E68E36}" srcOrd="2" destOrd="0" parTransId="{4DAA6199-A58E-2643-97A2-F1E80D6045EC}" sibTransId="{C58AA57B-08CD-D04E-872D-3DC9E9BA8941}"/>
    <dgm:cxn modelId="{067E80BD-6045-4643-8F66-0F9B48651B7E}" srcId="{AA718893-3657-45AC-B4C2-D0E69E9A98A5}" destId="{F58CB775-AD03-4BC9-A099-F86106BBBFBB}" srcOrd="0" destOrd="0" parTransId="{E9F3A8E6-A5FC-441D-A3D7-21726BA207FF}" sibTransId="{509BE6FC-2A2C-4526-8358-5485D4CAD241}"/>
    <dgm:cxn modelId="{889181CE-FC09-1D4B-AE9F-564D2359351B}" type="presOf" srcId="{AA718893-3657-45AC-B4C2-D0E69E9A98A5}" destId="{55C9CB0B-8B2A-1F4B-A0CF-145F17E42327}" srcOrd="0" destOrd="0" presId="urn:microsoft.com/office/officeart/2005/8/layout/vList2"/>
    <dgm:cxn modelId="{1758B4D6-CA5E-2A43-90C3-08E810CCCAB8}" type="presOf" srcId="{20E7A42A-A0ED-43A6-B60F-E036603F8621}" destId="{29B74D8B-200F-ED46-93E3-CC88B3B2D1BA}" srcOrd="0" destOrd="0" presId="urn:microsoft.com/office/officeart/2005/8/layout/vList2"/>
    <dgm:cxn modelId="{681187F5-1541-44C4-AA55-288C0469DE5E}" srcId="{60795AC2-65D7-4093-B666-7FA602FFED32}" destId="{CA8F67EA-569B-423D-A276-237F6C674BD3}" srcOrd="0" destOrd="0" parTransId="{C4DA606C-21F7-44A7-AE4E-12095BDBE823}" sibTransId="{5B392BE0-EFD7-45ED-870A-3586A4F382BD}"/>
    <dgm:cxn modelId="{AFE1EF93-81E3-A14F-B0D2-7C5990C061B3}" type="presParOf" srcId="{55C9CB0B-8B2A-1F4B-A0CF-145F17E42327}" destId="{A3B94436-69E2-C04D-965D-B71B37B6E499}" srcOrd="0" destOrd="0" presId="urn:microsoft.com/office/officeart/2005/8/layout/vList2"/>
    <dgm:cxn modelId="{C22D2B06-7B4D-124B-8E1B-D41351EF292F}" type="presParOf" srcId="{55C9CB0B-8B2A-1F4B-A0CF-145F17E42327}" destId="{4FC1C6C9-110C-B349-8361-1E14D7EC25D2}" srcOrd="1" destOrd="0" presId="urn:microsoft.com/office/officeart/2005/8/layout/vList2"/>
    <dgm:cxn modelId="{9A959320-3E6C-2F4B-A1E9-8AA3C08A4AE2}" type="presParOf" srcId="{55C9CB0B-8B2A-1F4B-A0CF-145F17E42327}" destId="{C7D2EC8C-6D47-3746-9DBD-AD7F2D55B6E8}" srcOrd="2" destOrd="0" presId="urn:microsoft.com/office/officeart/2005/8/layout/vList2"/>
    <dgm:cxn modelId="{E5F1ADD5-137E-3540-8846-43E8EF83D140}" type="presParOf" srcId="{55C9CB0B-8B2A-1F4B-A0CF-145F17E42327}" destId="{C282AE33-E28B-EA43-86DE-2B0CF42C8D5C}" srcOrd="3" destOrd="0" presId="urn:microsoft.com/office/officeart/2005/8/layout/vList2"/>
    <dgm:cxn modelId="{214990FF-5FD3-704D-9B19-8DB688AB9CF5}" type="presParOf" srcId="{55C9CB0B-8B2A-1F4B-A0CF-145F17E42327}" destId="{29B74D8B-200F-ED46-93E3-CC88B3B2D1BA}" srcOrd="4" destOrd="0" presId="urn:microsoft.com/office/officeart/2005/8/layout/vList2"/>
    <dgm:cxn modelId="{B0B7DC90-670A-0048-B780-53EB09663268}" type="presParOf" srcId="{55C9CB0B-8B2A-1F4B-A0CF-145F17E42327}" destId="{CB829231-844A-2748-A234-E0D46B82ABB6}" srcOrd="5" destOrd="0" presId="urn:microsoft.com/office/officeart/2005/8/layout/vList2"/>
    <dgm:cxn modelId="{ED642470-07E1-1640-896B-06782B45FACF}" type="presParOf" srcId="{55C9CB0B-8B2A-1F4B-A0CF-145F17E42327}" destId="{942504E7-CFE1-C746-A09E-2D54D5BC9C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28480B-0A8F-4DEC-BB3D-A2E34889233F}" type="doc">
      <dgm:prSet loTypeId="urn:microsoft.com/office/officeart/2016/7/layout/VerticalHollowActionList" loCatId="List" qsTypeId="urn:microsoft.com/office/officeart/2005/8/quickstyle/simple2" qsCatId="simple" csTypeId="urn:microsoft.com/office/officeart/2005/8/colors/colorful1" csCatId="colorful" phldr="1"/>
      <dgm:spPr/>
      <dgm:t>
        <a:bodyPr/>
        <a:lstStyle/>
        <a:p>
          <a:endParaRPr lang="en-US"/>
        </a:p>
      </dgm:t>
    </dgm:pt>
    <dgm:pt modelId="{D0083F9F-1E72-4DB9-85FC-DB99A3258ED5}">
      <dgm:prSet/>
      <dgm:spPr/>
      <dgm:t>
        <a:bodyPr/>
        <a:lstStyle/>
        <a:p>
          <a:r>
            <a:rPr lang="en-US"/>
            <a:t>Establish</a:t>
          </a:r>
        </a:p>
      </dgm:t>
    </dgm:pt>
    <dgm:pt modelId="{26340400-562F-48AC-9F17-89D14AA2A948}" type="parTrans" cxnId="{5C01F673-9825-4FD1-9C33-B97B06CC52E8}">
      <dgm:prSet/>
      <dgm:spPr/>
      <dgm:t>
        <a:bodyPr/>
        <a:lstStyle/>
        <a:p>
          <a:endParaRPr lang="en-US"/>
        </a:p>
      </dgm:t>
    </dgm:pt>
    <dgm:pt modelId="{A515F0EA-E827-4F54-91A9-72E05FD42938}" type="sibTrans" cxnId="{5C01F673-9825-4FD1-9C33-B97B06CC52E8}">
      <dgm:prSet/>
      <dgm:spPr/>
      <dgm:t>
        <a:bodyPr/>
        <a:lstStyle/>
        <a:p>
          <a:endParaRPr lang="en-US"/>
        </a:p>
      </dgm:t>
    </dgm:pt>
    <dgm:pt modelId="{9F1EA78B-98D4-42DB-80F9-22F3B890D61C}">
      <dgm:prSet custT="1"/>
      <dgm:spPr/>
      <dgm:t>
        <a:bodyPr/>
        <a:lstStyle/>
        <a:p>
          <a:r>
            <a:rPr lang="en-US" sz="2400"/>
            <a:t>Establish regular meeting schedules</a:t>
          </a:r>
        </a:p>
      </dgm:t>
    </dgm:pt>
    <dgm:pt modelId="{490FAEF5-C59D-49B6-865D-DD202B228023}" type="parTrans" cxnId="{8CD72562-F610-43EB-B203-AD5BAF85B512}">
      <dgm:prSet/>
      <dgm:spPr/>
      <dgm:t>
        <a:bodyPr/>
        <a:lstStyle/>
        <a:p>
          <a:endParaRPr lang="en-US"/>
        </a:p>
      </dgm:t>
    </dgm:pt>
    <dgm:pt modelId="{95F8BB35-26C2-4594-8F00-CFF57FBDA294}" type="sibTrans" cxnId="{8CD72562-F610-43EB-B203-AD5BAF85B512}">
      <dgm:prSet/>
      <dgm:spPr/>
      <dgm:t>
        <a:bodyPr/>
        <a:lstStyle/>
        <a:p>
          <a:endParaRPr lang="en-US"/>
        </a:p>
      </dgm:t>
    </dgm:pt>
    <dgm:pt modelId="{FAC81DD3-76DE-470B-9FB9-D8E1FCCB4FDC}">
      <dgm:prSet/>
      <dgm:spPr/>
      <dgm:t>
        <a:bodyPr/>
        <a:lstStyle/>
        <a:p>
          <a:r>
            <a:rPr lang="en-US"/>
            <a:t>Set</a:t>
          </a:r>
        </a:p>
      </dgm:t>
    </dgm:pt>
    <dgm:pt modelId="{E6C40129-B3FA-4675-93CA-C271F00A0223}" type="parTrans" cxnId="{E98A29AC-7051-46B5-8222-B4F7E6493204}">
      <dgm:prSet/>
      <dgm:spPr/>
      <dgm:t>
        <a:bodyPr/>
        <a:lstStyle/>
        <a:p>
          <a:endParaRPr lang="en-US"/>
        </a:p>
      </dgm:t>
    </dgm:pt>
    <dgm:pt modelId="{ECBCD91B-4F02-45B6-9E3F-9BFC7905C967}" type="sibTrans" cxnId="{E98A29AC-7051-46B5-8222-B4F7E6493204}">
      <dgm:prSet/>
      <dgm:spPr/>
      <dgm:t>
        <a:bodyPr/>
        <a:lstStyle/>
        <a:p>
          <a:endParaRPr lang="en-US"/>
        </a:p>
      </dgm:t>
    </dgm:pt>
    <dgm:pt modelId="{12B33EDD-F0FE-45EA-80FD-35F5A043638C}">
      <dgm:prSet custT="1"/>
      <dgm:spPr/>
      <dgm:t>
        <a:bodyPr/>
        <a:lstStyle/>
        <a:p>
          <a:r>
            <a:rPr lang="en-US" sz="2400"/>
            <a:t>Set your agenda for each meeting</a:t>
          </a:r>
        </a:p>
      </dgm:t>
    </dgm:pt>
    <dgm:pt modelId="{FEE92E5A-43E6-4FA6-87ED-5975582AE103}" type="parTrans" cxnId="{6331BC2E-3B5C-4DA0-82FB-AFDBF03297BF}">
      <dgm:prSet/>
      <dgm:spPr/>
      <dgm:t>
        <a:bodyPr/>
        <a:lstStyle/>
        <a:p>
          <a:endParaRPr lang="en-US"/>
        </a:p>
      </dgm:t>
    </dgm:pt>
    <dgm:pt modelId="{4FFACDBB-AD3C-4D16-8BAB-7ED712AABA84}" type="sibTrans" cxnId="{6331BC2E-3B5C-4DA0-82FB-AFDBF03297BF}">
      <dgm:prSet/>
      <dgm:spPr/>
      <dgm:t>
        <a:bodyPr/>
        <a:lstStyle/>
        <a:p>
          <a:endParaRPr lang="en-US"/>
        </a:p>
      </dgm:t>
    </dgm:pt>
    <dgm:pt modelId="{4019032C-EA60-4B4B-82C9-2645853516F9}">
      <dgm:prSet/>
      <dgm:spPr/>
      <dgm:t>
        <a:bodyPr/>
        <a:lstStyle/>
        <a:p>
          <a:r>
            <a:rPr lang="en-US"/>
            <a:t>Establish</a:t>
          </a:r>
        </a:p>
      </dgm:t>
    </dgm:pt>
    <dgm:pt modelId="{5C25229C-D614-4DC9-99F1-3A0A29387D8C}" type="parTrans" cxnId="{3D783BE0-149D-4E92-97EA-62B397FF9712}">
      <dgm:prSet/>
      <dgm:spPr/>
      <dgm:t>
        <a:bodyPr/>
        <a:lstStyle/>
        <a:p>
          <a:endParaRPr lang="en-US"/>
        </a:p>
      </dgm:t>
    </dgm:pt>
    <dgm:pt modelId="{3D9CC9CA-177B-4C14-9312-2771B35A5D91}" type="sibTrans" cxnId="{3D783BE0-149D-4E92-97EA-62B397FF9712}">
      <dgm:prSet/>
      <dgm:spPr/>
      <dgm:t>
        <a:bodyPr/>
        <a:lstStyle/>
        <a:p>
          <a:endParaRPr lang="en-US"/>
        </a:p>
      </dgm:t>
    </dgm:pt>
    <dgm:pt modelId="{B63DA49C-9A85-44C0-ABF5-F2D5807B6717}">
      <dgm:prSet custT="1"/>
      <dgm:spPr/>
      <dgm:t>
        <a:bodyPr/>
        <a:lstStyle/>
        <a:p>
          <a:r>
            <a:rPr lang="en-US" sz="2400" dirty="0"/>
            <a:t>Establish your anticipated milestones and deliverables and request feedback</a:t>
          </a:r>
        </a:p>
      </dgm:t>
    </dgm:pt>
    <dgm:pt modelId="{D90AD377-85AB-43FD-914B-6D3BD2E8327C}" type="parTrans" cxnId="{BB9709EA-9839-49A2-BA45-C52C6CBA4047}">
      <dgm:prSet/>
      <dgm:spPr/>
      <dgm:t>
        <a:bodyPr/>
        <a:lstStyle/>
        <a:p>
          <a:endParaRPr lang="en-US"/>
        </a:p>
      </dgm:t>
    </dgm:pt>
    <dgm:pt modelId="{2B23D096-FFF3-451B-AAD7-8EC81AFF94A7}" type="sibTrans" cxnId="{BB9709EA-9839-49A2-BA45-C52C6CBA4047}">
      <dgm:prSet/>
      <dgm:spPr/>
      <dgm:t>
        <a:bodyPr/>
        <a:lstStyle/>
        <a:p>
          <a:endParaRPr lang="en-US"/>
        </a:p>
      </dgm:t>
    </dgm:pt>
    <dgm:pt modelId="{502BAE89-8394-409D-9730-EA49C5350ECA}">
      <dgm:prSet/>
      <dgm:spPr/>
      <dgm:t>
        <a:bodyPr/>
        <a:lstStyle/>
        <a:p>
          <a:r>
            <a:rPr lang="en-US"/>
            <a:t>Leverage</a:t>
          </a:r>
        </a:p>
      </dgm:t>
    </dgm:pt>
    <dgm:pt modelId="{E2E0EB7B-59E2-44C7-B2ED-7FD7E36CA04D}" type="parTrans" cxnId="{C79CB46D-B281-4D6C-A020-D505869EB97C}">
      <dgm:prSet/>
      <dgm:spPr/>
      <dgm:t>
        <a:bodyPr/>
        <a:lstStyle/>
        <a:p>
          <a:endParaRPr lang="en-US"/>
        </a:p>
      </dgm:t>
    </dgm:pt>
    <dgm:pt modelId="{4FA91125-332D-4958-8A85-DB1B9A28C77B}" type="sibTrans" cxnId="{C79CB46D-B281-4D6C-A020-D505869EB97C}">
      <dgm:prSet/>
      <dgm:spPr/>
      <dgm:t>
        <a:bodyPr/>
        <a:lstStyle/>
        <a:p>
          <a:endParaRPr lang="en-US"/>
        </a:p>
      </dgm:t>
    </dgm:pt>
    <dgm:pt modelId="{BDBEA431-ADB7-4D57-BD91-E1078A30B893}">
      <dgm:prSet custT="1"/>
      <dgm:spPr/>
      <dgm:t>
        <a:bodyPr/>
        <a:lstStyle/>
        <a:p>
          <a:r>
            <a:rPr lang="en-US" sz="2400" dirty="0"/>
            <a:t>Leverage the opportunity of using your </a:t>
          </a:r>
          <a:r>
            <a:rPr lang="en-US" sz="2400" dirty="0">
              <a:solidFill>
                <a:srgbClr val="FFFF00"/>
              </a:solidFill>
            </a:rPr>
            <a:t>BGS Mentoring </a:t>
          </a:r>
          <a:r>
            <a:rPr lang="en-US" sz="2400" dirty="0"/>
            <a:t>compact and </a:t>
          </a:r>
          <a:r>
            <a:rPr lang="en-US" sz="2400" dirty="0">
              <a:solidFill>
                <a:srgbClr val="FFFF00"/>
              </a:solidFill>
            </a:rPr>
            <a:t>IDPs</a:t>
          </a:r>
          <a:r>
            <a:rPr lang="en-US" sz="2400" dirty="0"/>
            <a:t> to establish expectations</a:t>
          </a:r>
        </a:p>
      </dgm:t>
    </dgm:pt>
    <dgm:pt modelId="{56996991-686C-4C98-800B-8DAC7871F9E0}" type="parTrans" cxnId="{33E399E5-94C1-48D4-910A-C1DA8B375D44}">
      <dgm:prSet/>
      <dgm:spPr/>
      <dgm:t>
        <a:bodyPr/>
        <a:lstStyle/>
        <a:p>
          <a:endParaRPr lang="en-US"/>
        </a:p>
      </dgm:t>
    </dgm:pt>
    <dgm:pt modelId="{E79C49E1-F465-4AD0-84FD-EAC9DA5F03DB}" type="sibTrans" cxnId="{33E399E5-94C1-48D4-910A-C1DA8B375D44}">
      <dgm:prSet/>
      <dgm:spPr/>
      <dgm:t>
        <a:bodyPr/>
        <a:lstStyle/>
        <a:p>
          <a:endParaRPr lang="en-US"/>
        </a:p>
      </dgm:t>
    </dgm:pt>
    <dgm:pt modelId="{98578C16-B433-F443-9842-A280721287DB}" type="pres">
      <dgm:prSet presAssocID="{6828480B-0A8F-4DEC-BB3D-A2E34889233F}" presName="Name0" presStyleCnt="0">
        <dgm:presLayoutVars>
          <dgm:dir/>
          <dgm:animLvl val="lvl"/>
          <dgm:resizeHandles val="exact"/>
        </dgm:presLayoutVars>
      </dgm:prSet>
      <dgm:spPr/>
    </dgm:pt>
    <dgm:pt modelId="{0149FCC8-F7C9-CF47-9DB5-1E4166995E0A}" type="pres">
      <dgm:prSet presAssocID="{D0083F9F-1E72-4DB9-85FC-DB99A3258ED5}" presName="linNode" presStyleCnt="0"/>
      <dgm:spPr/>
    </dgm:pt>
    <dgm:pt modelId="{DB8319F2-368B-8D42-BF0F-B3ED1E97C8D4}" type="pres">
      <dgm:prSet presAssocID="{D0083F9F-1E72-4DB9-85FC-DB99A3258ED5}" presName="parentText" presStyleLbl="solidFgAcc1" presStyleIdx="0" presStyleCnt="4">
        <dgm:presLayoutVars>
          <dgm:chMax val="1"/>
          <dgm:bulletEnabled/>
        </dgm:presLayoutVars>
      </dgm:prSet>
      <dgm:spPr/>
    </dgm:pt>
    <dgm:pt modelId="{671176F1-B29A-5B41-A28B-139790C9795F}" type="pres">
      <dgm:prSet presAssocID="{D0083F9F-1E72-4DB9-85FC-DB99A3258ED5}" presName="descendantText" presStyleLbl="alignNode1" presStyleIdx="0" presStyleCnt="4">
        <dgm:presLayoutVars>
          <dgm:bulletEnabled/>
        </dgm:presLayoutVars>
      </dgm:prSet>
      <dgm:spPr/>
    </dgm:pt>
    <dgm:pt modelId="{25436469-08D1-0E4C-8918-F1DD1EBA68E3}" type="pres">
      <dgm:prSet presAssocID="{A515F0EA-E827-4F54-91A9-72E05FD42938}" presName="sp" presStyleCnt="0"/>
      <dgm:spPr/>
    </dgm:pt>
    <dgm:pt modelId="{C66579D6-325D-A440-9EE8-22E56A2E3EA5}" type="pres">
      <dgm:prSet presAssocID="{FAC81DD3-76DE-470B-9FB9-D8E1FCCB4FDC}" presName="linNode" presStyleCnt="0"/>
      <dgm:spPr/>
    </dgm:pt>
    <dgm:pt modelId="{6EC90E1F-9F8C-584C-A62C-64951B94729F}" type="pres">
      <dgm:prSet presAssocID="{FAC81DD3-76DE-470B-9FB9-D8E1FCCB4FDC}" presName="parentText" presStyleLbl="solidFgAcc1" presStyleIdx="1" presStyleCnt="4">
        <dgm:presLayoutVars>
          <dgm:chMax val="1"/>
          <dgm:bulletEnabled/>
        </dgm:presLayoutVars>
      </dgm:prSet>
      <dgm:spPr/>
    </dgm:pt>
    <dgm:pt modelId="{861C32DD-2C3A-4D44-BEC6-5A3D3F249555}" type="pres">
      <dgm:prSet presAssocID="{FAC81DD3-76DE-470B-9FB9-D8E1FCCB4FDC}" presName="descendantText" presStyleLbl="alignNode1" presStyleIdx="1" presStyleCnt="4">
        <dgm:presLayoutVars>
          <dgm:bulletEnabled/>
        </dgm:presLayoutVars>
      </dgm:prSet>
      <dgm:spPr/>
    </dgm:pt>
    <dgm:pt modelId="{730D8DA0-4901-2847-B10C-33F0D0868F82}" type="pres">
      <dgm:prSet presAssocID="{ECBCD91B-4F02-45B6-9E3F-9BFC7905C967}" presName="sp" presStyleCnt="0"/>
      <dgm:spPr/>
    </dgm:pt>
    <dgm:pt modelId="{7D6C897A-AA33-EA40-886B-CEEEC882A6FE}" type="pres">
      <dgm:prSet presAssocID="{4019032C-EA60-4B4B-82C9-2645853516F9}" presName="linNode" presStyleCnt="0"/>
      <dgm:spPr/>
    </dgm:pt>
    <dgm:pt modelId="{809F57AE-0578-F146-B9DE-46C70C6C657E}" type="pres">
      <dgm:prSet presAssocID="{4019032C-EA60-4B4B-82C9-2645853516F9}" presName="parentText" presStyleLbl="solidFgAcc1" presStyleIdx="2" presStyleCnt="4">
        <dgm:presLayoutVars>
          <dgm:chMax val="1"/>
          <dgm:bulletEnabled/>
        </dgm:presLayoutVars>
      </dgm:prSet>
      <dgm:spPr/>
    </dgm:pt>
    <dgm:pt modelId="{05CD487D-54D7-3248-9A63-40D0C112FB40}" type="pres">
      <dgm:prSet presAssocID="{4019032C-EA60-4B4B-82C9-2645853516F9}" presName="descendantText" presStyleLbl="alignNode1" presStyleIdx="2" presStyleCnt="4">
        <dgm:presLayoutVars>
          <dgm:bulletEnabled/>
        </dgm:presLayoutVars>
      </dgm:prSet>
      <dgm:spPr/>
    </dgm:pt>
    <dgm:pt modelId="{87D7E9BC-980D-314F-9556-8C2AE280BB09}" type="pres">
      <dgm:prSet presAssocID="{3D9CC9CA-177B-4C14-9312-2771B35A5D91}" presName="sp" presStyleCnt="0"/>
      <dgm:spPr/>
    </dgm:pt>
    <dgm:pt modelId="{70DF49D4-F98D-194A-BA1C-2E8B5847F609}" type="pres">
      <dgm:prSet presAssocID="{502BAE89-8394-409D-9730-EA49C5350ECA}" presName="linNode" presStyleCnt="0"/>
      <dgm:spPr/>
    </dgm:pt>
    <dgm:pt modelId="{A8C227B1-0B28-D249-9C1B-CFD6DF06E6BC}" type="pres">
      <dgm:prSet presAssocID="{502BAE89-8394-409D-9730-EA49C5350ECA}" presName="parentText" presStyleLbl="solidFgAcc1" presStyleIdx="3" presStyleCnt="4">
        <dgm:presLayoutVars>
          <dgm:chMax val="1"/>
          <dgm:bulletEnabled/>
        </dgm:presLayoutVars>
      </dgm:prSet>
      <dgm:spPr/>
    </dgm:pt>
    <dgm:pt modelId="{383378FC-821B-304D-B284-CF254954C265}" type="pres">
      <dgm:prSet presAssocID="{502BAE89-8394-409D-9730-EA49C5350ECA}" presName="descendantText" presStyleLbl="alignNode1" presStyleIdx="3" presStyleCnt="4">
        <dgm:presLayoutVars>
          <dgm:bulletEnabled/>
        </dgm:presLayoutVars>
      </dgm:prSet>
      <dgm:spPr/>
    </dgm:pt>
  </dgm:ptLst>
  <dgm:cxnLst>
    <dgm:cxn modelId="{5E6E0C20-8A9D-3046-A11A-0CA8B326EF62}" type="presOf" srcId="{B63DA49C-9A85-44C0-ABF5-F2D5807B6717}" destId="{05CD487D-54D7-3248-9A63-40D0C112FB40}" srcOrd="0" destOrd="0" presId="urn:microsoft.com/office/officeart/2016/7/layout/VerticalHollowActionList"/>
    <dgm:cxn modelId="{87AF5E25-3D9D-9342-A771-0F3200E8F0AC}" type="presOf" srcId="{502BAE89-8394-409D-9730-EA49C5350ECA}" destId="{A8C227B1-0B28-D249-9C1B-CFD6DF06E6BC}" srcOrd="0" destOrd="0" presId="urn:microsoft.com/office/officeart/2016/7/layout/VerticalHollowActionList"/>
    <dgm:cxn modelId="{6331BC2E-3B5C-4DA0-82FB-AFDBF03297BF}" srcId="{FAC81DD3-76DE-470B-9FB9-D8E1FCCB4FDC}" destId="{12B33EDD-F0FE-45EA-80FD-35F5A043638C}" srcOrd="0" destOrd="0" parTransId="{FEE92E5A-43E6-4FA6-87ED-5975582AE103}" sibTransId="{4FFACDBB-AD3C-4D16-8BAB-7ED712AABA84}"/>
    <dgm:cxn modelId="{984DFA5E-84E6-C94C-9BDC-E2C1B61CBD72}" type="presOf" srcId="{9F1EA78B-98D4-42DB-80F9-22F3B890D61C}" destId="{671176F1-B29A-5B41-A28B-139790C9795F}" srcOrd="0" destOrd="0" presId="urn:microsoft.com/office/officeart/2016/7/layout/VerticalHollowActionList"/>
    <dgm:cxn modelId="{8CD72562-F610-43EB-B203-AD5BAF85B512}" srcId="{D0083F9F-1E72-4DB9-85FC-DB99A3258ED5}" destId="{9F1EA78B-98D4-42DB-80F9-22F3B890D61C}" srcOrd="0" destOrd="0" parTransId="{490FAEF5-C59D-49B6-865D-DD202B228023}" sibTransId="{95F8BB35-26C2-4594-8F00-CFF57FBDA294}"/>
    <dgm:cxn modelId="{C79CB46D-B281-4D6C-A020-D505869EB97C}" srcId="{6828480B-0A8F-4DEC-BB3D-A2E34889233F}" destId="{502BAE89-8394-409D-9730-EA49C5350ECA}" srcOrd="3" destOrd="0" parTransId="{E2E0EB7B-59E2-44C7-B2ED-7FD7E36CA04D}" sibTransId="{4FA91125-332D-4958-8A85-DB1B9A28C77B}"/>
    <dgm:cxn modelId="{5C01F673-9825-4FD1-9C33-B97B06CC52E8}" srcId="{6828480B-0A8F-4DEC-BB3D-A2E34889233F}" destId="{D0083F9F-1E72-4DB9-85FC-DB99A3258ED5}" srcOrd="0" destOrd="0" parTransId="{26340400-562F-48AC-9F17-89D14AA2A948}" sibTransId="{A515F0EA-E827-4F54-91A9-72E05FD42938}"/>
    <dgm:cxn modelId="{938C947B-6D1F-5944-8DA0-E7E84B549DB2}" type="presOf" srcId="{12B33EDD-F0FE-45EA-80FD-35F5A043638C}" destId="{861C32DD-2C3A-4D44-BEC6-5A3D3F249555}" srcOrd="0" destOrd="0" presId="urn:microsoft.com/office/officeart/2016/7/layout/VerticalHollowActionList"/>
    <dgm:cxn modelId="{D3268B7E-ADDE-C243-863F-522775B72097}" type="presOf" srcId="{FAC81DD3-76DE-470B-9FB9-D8E1FCCB4FDC}" destId="{6EC90E1F-9F8C-584C-A62C-64951B94729F}" srcOrd="0" destOrd="0" presId="urn:microsoft.com/office/officeart/2016/7/layout/VerticalHollowActionList"/>
    <dgm:cxn modelId="{D7B02180-13ED-3F48-9F4B-7038D5A542F3}" type="presOf" srcId="{6828480B-0A8F-4DEC-BB3D-A2E34889233F}" destId="{98578C16-B433-F443-9842-A280721287DB}" srcOrd="0" destOrd="0" presId="urn:microsoft.com/office/officeart/2016/7/layout/VerticalHollowActionList"/>
    <dgm:cxn modelId="{6CF636A8-D209-4345-A597-3AACCCEE9702}" type="presOf" srcId="{4019032C-EA60-4B4B-82C9-2645853516F9}" destId="{809F57AE-0578-F146-B9DE-46C70C6C657E}" srcOrd="0" destOrd="0" presId="urn:microsoft.com/office/officeart/2016/7/layout/VerticalHollowActionList"/>
    <dgm:cxn modelId="{E98A29AC-7051-46B5-8222-B4F7E6493204}" srcId="{6828480B-0A8F-4DEC-BB3D-A2E34889233F}" destId="{FAC81DD3-76DE-470B-9FB9-D8E1FCCB4FDC}" srcOrd="1" destOrd="0" parTransId="{E6C40129-B3FA-4675-93CA-C271F00A0223}" sibTransId="{ECBCD91B-4F02-45B6-9E3F-9BFC7905C967}"/>
    <dgm:cxn modelId="{3D783BE0-149D-4E92-97EA-62B397FF9712}" srcId="{6828480B-0A8F-4DEC-BB3D-A2E34889233F}" destId="{4019032C-EA60-4B4B-82C9-2645853516F9}" srcOrd="2" destOrd="0" parTransId="{5C25229C-D614-4DC9-99F1-3A0A29387D8C}" sibTransId="{3D9CC9CA-177B-4C14-9312-2771B35A5D91}"/>
    <dgm:cxn modelId="{B018F1E2-450C-F64C-A143-197257837A5A}" type="presOf" srcId="{BDBEA431-ADB7-4D57-BD91-E1078A30B893}" destId="{383378FC-821B-304D-B284-CF254954C265}" srcOrd="0" destOrd="0" presId="urn:microsoft.com/office/officeart/2016/7/layout/VerticalHollowActionList"/>
    <dgm:cxn modelId="{33E399E5-94C1-48D4-910A-C1DA8B375D44}" srcId="{502BAE89-8394-409D-9730-EA49C5350ECA}" destId="{BDBEA431-ADB7-4D57-BD91-E1078A30B893}" srcOrd="0" destOrd="0" parTransId="{56996991-686C-4C98-800B-8DAC7871F9E0}" sibTransId="{E79C49E1-F465-4AD0-84FD-EAC9DA5F03DB}"/>
    <dgm:cxn modelId="{BB9709EA-9839-49A2-BA45-C52C6CBA4047}" srcId="{4019032C-EA60-4B4B-82C9-2645853516F9}" destId="{B63DA49C-9A85-44C0-ABF5-F2D5807B6717}" srcOrd="0" destOrd="0" parTransId="{D90AD377-85AB-43FD-914B-6D3BD2E8327C}" sibTransId="{2B23D096-FFF3-451B-AAD7-8EC81AFF94A7}"/>
    <dgm:cxn modelId="{395525FF-E23F-E642-A40C-D1B199894B91}" type="presOf" srcId="{D0083F9F-1E72-4DB9-85FC-DB99A3258ED5}" destId="{DB8319F2-368B-8D42-BF0F-B3ED1E97C8D4}" srcOrd="0" destOrd="0" presId="urn:microsoft.com/office/officeart/2016/7/layout/VerticalHollowActionList"/>
    <dgm:cxn modelId="{027F5F62-987E-B347-8F40-C470F00F5071}" type="presParOf" srcId="{98578C16-B433-F443-9842-A280721287DB}" destId="{0149FCC8-F7C9-CF47-9DB5-1E4166995E0A}" srcOrd="0" destOrd="0" presId="urn:microsoft.com/office/officeart/2016/7/layout/VerticalHollowActionList"/>
    <dgm:cxn modelId="{ACD7E25B-DE53-4C47-9D66-0CF1F9E9C7B3}" type="presParOf" srcId="{0149FCC8-F7C9-CF47-9DB5-1E4166995E0A}" destId="{DB8319F2-368B-8D42-BF0F-B3ED1E97C8D4}" srcOrd="0" destOrd="0" presId="urn:microsoft.com/office/officeart/2016/7/layout/VerticalHollowActionList"/>
    <dgm:cxn modelId="{0A685524-2401-6446-9C1B-EF7CEE15830E}" type="presParOf" srcId="{0149FCC8-F7C9-CF47-9DB5-1E4166995E0A}" destId="{671176F1-B29A-5B41-A28B-139790C9795F}" srcOrd="1" destOrd="0" presId="urn:microsoft.com/office/officeart/2016/7/layout/VerticalHollowActionList"/>
    <dgm:cxn modelId="{F19A7494-63D0-C241-A798-C53A3C865F9B}" type="presParOf" srcId="{98578C16-B433-F443-9842-A280721287DB}" destId="{25436469-08D1-0E4C-8918-F1DD1EBA68E3}" srcOrd="1" destOrd="0" presId="urn:microsoft.com/office/officeart/2016/7/layout/VerticalHollowActionList"/>
    <dgm:cxn modelId="{72985233-0D28-0248-944E-549AF8A7BD1F}" type="presParOf" srcId="{98578C16-B433-F443-9842-A280721287DB}" destId="{C66579D6-325D-A440-9EE8-22E56A2E3EA5}" srcOrd="2" destOrd="0" presId="urn:microsoft.com/office/officeart/2016/7/layout/VerticalHollowActionList"/>
    <dgm:cxn modelId="{584B38FC-4C42-4B46-A4F1-C947054048F2}" type="presParOf" srcId="{C66579D6-325D-A440-9EE8-22E56A2E3EA5}" destId="{6EC90E1F-9F8C-584C-A62C-64951B94729F}" srcOrd="0" destOrd="0" presId="urn:microsoft.com/office/officeart/2016/7/layout/VerticalHollowActionList"/>
    <dgm:cxn modelId="{49EC5256-3045-924F-8E33-CA717542EE36}" type="presParOf" srcId="{C66579D6-325D-A440-9EE8-22E56A2E3EA5}" destId="{861C32DD-2C3A-4D44-BEC6-5A3D3F249555}" srcOrd="1" destOrd="0" presId="urn:microsoft.com/office/officeart/2016/7/layout/VerticalHollowActionList"/>
    <dgm:cxn modelId="{B52F51E1-22F0-0C43-8B4E-C950BCF92789}" type="presParOf" srcId="{98578C16-B433-F443-9842-A280721287DB}" destId="{730D8DA0-4901-2847-B10C-33F0D0868F82}" srcOrd="3" destOrd="0" presId="urn:microsoft.com/office/officeart/2016/7/layout/VerticalHollowActionList"/>
    <dgm:cxn modelId="{AA470BF5-3341-6243-86BD-645B629B29DE}" type="presParOf" srcId="{98578C16-B433-F443-9842-A280721287DB}" destId="{7D6C897A-AA33-EA40-886B-CEEEC882A6FE}" srcOrd="4" destOrd="0" presId="urn:microsoft.com/office/officeart/2016/7/layout/VerticalHollowActionList"/>
    <dgm:cxn modelId="{C07296E0-72D8-B947-BF38-2865D6CE47B3}" type="presParOf" srcId="{7D6C897A-AA33-EA40-886B-CEEEC882A6FE}" destId="{809F57AE-0578-F146-B9DE-46C70C6C657E}" srcOrd="0" destOrd="0" presId="urn:microsoft.com/office/officeart/2016/7/layout/VerticalHollowActionList"/>
    <dgm:cxn modelId="{2BB17BA7-AB12-914B-B05B-38E40440B9D9}" type="presParOf" srcId="{7D6C897A-AA33-EA40-886B-CEEEC882A6FE}" destId="{05CD487D-54D7-3248-9A63-40D0C112FB40}" srcOrd="1" destOrd="0" presId="urn:microsoft.com/office/officeart/2016/7/layout/VerticalHollowActionList"/>
    <dgm:cxn modelId="{FBBE8B51-3EFA-D54C-8BCF-130D7D8CC67F}" type="presParOf" srcId="{98578C16-B433-F443-9842-A280721287DB}" destId="{87D7E9BC-980D-314F-9556-8C2AE280BB09}" srcOrd="5" destOrd="0" presId="urn:microsoft.com/office/officeart/2016/7/layout/VerticalHollowActionList"/>
    <dgm:cxn modelId="{E5B59273-3DAD-BA4D-88FB-978E12867F3F}" type="presParOf" srcId="{98578C16-B433-F443-9842-A280721287DB}" destId="{70DF49D4-F98D-194A-BA1C-2E8B5847F609}" srcOrd="6" destOrd="0" presId="urn:microsoft.com/office/officeart/2016/7/layout/VerticalHollowActionList"/>
    <dgm:cxn modelId="{83BBA496-8BCF-F742-B1B3-05B5A189FD5E}" type="presParOf" srcId="{70DF49D4-F98D-194A-BA1C-2E8B5847F609}" destId="{A8C227B1-0B28-D249-9C1B-CFD6DF06E6BC}" srcOrd="0" destOrd="0" presId="urn:microsoft.com/office/officeart/2016/7/layout/VerticalHollowActionList"/>
    <dgm:cxn modelId="{997BC1DD-5288-884F-A839-1A1DC8D6838F}" type="presParOf" srcId="{70DF49D4-F98D-194A-BA1C-2E8B5847F609}" destId="{383378FC-821B-304D-B284-CF254954C26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99823-630E-4158-B271-A7B10D1856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12144E4-3F85-49BA-99BB-EE1E1910C777}">
      <dgm:prSet/>
      <dgm:spPr/>
      <dgm:t>
        <a:bodyPr/>
        <a:lstStyle/>
        <a:p>
          <a:r>
            <a:rPr lang="en-US"/>
            <a:t>SELF-PERCEIVED CONFIDENCE THAT A GOAL IS ACHIEVABLE</a:t>
          </a:r>
        </a:p>
      </dgm:t>
    </dgm:pt>
    <dgm:pt modelId="{69D13163-58D2-4B43-ABA7-BE2301755E90}" type="parTrans" cxnId="{CC955CB8-8012-4993-8CFC-D8C5AB0440C5}">
      <dgm:prSet/>
      <dgm:spPr/>
      <dgm:t>
        <a:bodyPr/>
        <a:lstStyle/>
        <a:p>
          <a:endParaRPr lang="en-US"/>
        </a:p>
      </dgm:t>
    </dgm:pt>
    <dgm:pt modelId="{59999759-B750-4A2E-B639-04CA1AF74E45}" type="sibTrans" cxnId="{CC955CB8-8012-4993-8CFC-D8C5AB0440C5}">
      <dgm:prSet/>
      <dgm:spPr/>
      <dgm:t>
        <a:bodyPr/>
        <a:lstStyle/>
        <a:p>
          <a:endParaRPr lang="en-US"/>
        </a:p>
      </dgm:t>
    </dgm:pt>
    <dgm:pt modelId="{A6392A42-704F-4622-80AC-8694A9BF0F9D}">
      <dgm:prSet/>
      <dgm:spPr/>
      <dgm:t>
        <a:bodyPr/>
        <a:lstStyle/>
        <a:p>
          <a:r>
            <a:rPr lang="en-US"/>
            <a:t>SOURCES OF SELF-EFFICACY</a:t>
          </a:r>
        </a:p>
      </dgm:t>
    </dgm:pt>
    <dgm:pt modelId="{B771DD7D-E429-4028-ACBD-648FE95B69AF}" type="parTrans" cxnId="{2844A479-1176-4C63-9E80-162AA6183C74}">
      <dgm:prSet/>
      <dgm:spPr/>
      <dgm:t>
        <a:bodyPr/>
        <a:lstStyle/>
        <a:p>
          <a:endParaRPr lang="en-US"/>
        </a:p>
      </dgm:t>
    </dgm:pt>
    <dgm:pt modelId="{962D174D-3633-4279-9DEE-5857853EC7FA}" type="sibTrans" cxnId="{2844A479-1176-4C63-9E80-162AA6183C74}">
      <dgm:prSet/>
      <dgm:spPr/>
      <dgm:t>
        <a:bodyPr/>
        <a:lstStyle/>
        <a:p>
          <a:endParaRPr lang="en-US"/>
        </a:p>
      </dgm:t>
    </dgm:pt>
    <dgm:pt modelId="{CDAE7C16-54A7-4D69-A247-E3E7953BF6D3}">
      <dgm:prSet custT="1"/>
      <dgm:spPr/>
      <dgm:t>
        <a:bodyPr/>
        <a:lstStyle/>
        <a:p>
          <a:r>
            <a:rPr lang="en-US" sz="2000" dirty="0"/>
            <a:t>MASTERY – BY EXPERIENCE – “I’VE DONE THIS BEFORE”</a:t>
          </a:r>
        </a:p>
      </dgm:t>
    </dgm:pt>
    <dgm:pt modelId="{BD86A2B0-8EED-4A5F-B8F5-03E6B674BC23}" type="parTrans" cxnId="{0284B82F-69D4-4A23-B1E7-F5968ACF0F0C}">
      <dgm:prSet/>
      <dgm:spPr/>
      <dgm:t>
        <a:bodyPr/>
        <a:lstStyle/>
        <a:p>
          <a:endParaRPr lang="en-US"/>
        </a:p>
      </dgm:t>
    </dgm:pt>
    <dgm:pt modelId="{83BC3DC5-2D11-4FC5-881B-6E74A1001195}" type="sibTrans" cxnId="{0284B82F-69D4-4A23-B1E7-F5968ACF0F0C}">
      <dgm:prSet/>
      <dgm:spPr/>
      <dgm:t>
        <a:bodyPr/>
        <a:lstStyle/>
        <a:p>
          <a:endParaRPr lang="en-US"/>
        </a:p>
      </dgm:t>
    </dgm:pt>
    <dgm:pt modelId="{1F1592D5-E129-4032-8B77-41085A9F64D7}">
      <dgm:prSet custT="1"/>
      <dgm:spPr/>
      <dgm:t>
        <a:bodyPr/>
        <a:lstStyle/>
        <a:p>
          <a:r>
            <a:rPr lang="en-US" sz="2000" dirty="0"/>
            <a:t>SOCIAL – BY SUPPORT –” YOU CAN DO THIS”</a:t>
          </a:r>
        </a:p>
      </dgm:t>
    </dgm:pt>
    <dgm:pt modelId="{F0BBCD2A-5D8B-4683-82B5-98937F01D32A}" type="parTrans" cxnId="{99209DCA-C2AB-4DBA-9F11-E01BF4671D4C}">
      <dgm:prSet/>
      <dgm:spPr/>
      <dgm:t>
        <a:bodyPr/>
        <a:lstStyle/>
        <a:p>
          <a:endParaRPr lang="en-US"/>
        </a:p>
      </dgm:t>
    </dgm:pt>
    <dgm:pt modelId="{328BE8C7-0EB6-45CA-B742-1FEBF04302FA}" type="sibTrans" cxnId="{99209DCA-C2AB-4DBA-9F11-E01BF4671D4C}">
      <dgm:prSet/>
      <dgm:spPr/>
      <dgm:t>
        <a:bodyPr/>
        <a:lstStyle/>
        <a:p>
          <a:endParaRPr lang="en-US"/>
        </a:p>
      </dgm:t>
    </dgm:pt>
    <dgm:pt modelId="{1103F7AD-AF65-4C82-A7C7-621BF14809D8}">
      <dgm:prSet custT="1"/>
      <dgm:spPr/>
      <dgm:t>
        <a:bodyPr/>
        <a:lstStyle/>
        <a:p>
          <a:r>
            <a:rPr lang="en-US" sz="2000" dirty="0"/>
            <a:t>VICARIOUS – BY EXAMPLE – “I’VE SEEN THIS DONE BEFORE”</a:t>
          </a:r>
        </a:p>
      </dgm:t>
    </dgm:pt>
    <dgm:pt modelId="{E9CCD49F-8986-4FAA-BF5A-1A85A8DC9F21}" type="parTrans" cxnId="{0CA20F25-5E9C-42A8-93BE-CB2557E88885}">
      <dgm:prSet/>
      <dgm:spPr/>
      <dgm:t>
        <a:bodyPr/>
        <a:lstStyle/>
        <a:p>
          <a:endParaRPr lang="en-US"/>
        </a:p>
      </dgm:t>
    </dgm:pt>
    <dgm:pt modelId="{5AFB72DD-704B-4E6F-873D-F944649B4E07}" type="sibTrans" cxnId="{0CA20F25-5E9C-42A8-93BE-CB2557E88885}">
      <dgm:prSet/>
      <dgm:spPr/>
      <dgm:t>
        <a:bodyPr/>
        <a:lstStyle/>
        <a:p>
          <a:endParaRPr lang="en-US"/>
        </a:p>
      </dgm:t>
    </dgm:pt>
    <dgm:pt modelId="{7CC8AA0A-DC75-42A0-BF45-5A567A354F9E}">
      <dgm:prSet custT="1"/>
      <dgm:spPr/>
      <dgm:t>
        <a:bodyPr/>
        <a:lstStyle/>
        <a:p>
          <a:r>
            <a:rPr lang="en-US" sz="2000" dirty="0"/>
            <a:t>EMOTIONAL/PHYSIOLOGICAL – BY EXCITEMENT – “DISCOVERY IN MY FIELD MAKES ME HAPPY</a:t>
          </a:r>
        </a:p>
      </dgm:t>
    </dgm:pt>
    <dgm:pt modelId="{B53E0573-FC4B-41D2-91C1-59037233718B}" type="parTrans" cxnId="{E87D337C-9EEC-4E97-A4B9-A0F081F035EA}">
      <dgm:prSet/>
      <dgm:spPr/>
      <dgm:t>
        <a:bodyPr/>
        <a:lstStyle/>
        <a:p>
          <a:endParaRPr lang="en-US"/>
        </a:p>
      </dgm:t>
    </dgm:pt>
    <dgm:pt modelId="{AC35F105-1199-4318-93B1-AF1B4420DB86}" type="sibTrans" cxnId="{E87D337C-9EEC-4E97-A4B9-A0F081F035EA}">
      <dgm:prSet/>
      <dgm:spPr/>
      <dgm:t>
        <a:bodyPr/>
        <a:lstStyle/>
        <a:p>
          <a:endParaRPr lang="en-US"/>
        </a:p>
      </dgm:t>
    </dgm:pt>
    <dgm:pt modelId="{AE333962-398E-436F-B65F-F56F7E7BD1E9}">
      <dgm:prSet/>
      <dgm:spPr/>
      <dgm:t>
        <a:bodyPr/>
        <a:lstStyle/>
        <a:p>
          <a:r>
            <a:rPr lang="en-US" dirty="0"/>
            <a:t>MENTORS SHOULD USE ALL OF  THESE SOURCES TO INSTILL SELF-EFFICACY. </a:t>
          </a:r>
        </a:p>
      </dgm:t>
    </dgm:pt>
    <dgm:pt modelId="{36B8E90A-C6F1-42C0-80F7-8C6E333779BA}" type="parTrans" cxnId="{6BC6A0B9-AB0F-4E04-BBF6-F39F3203B094}">
      <dgm:prSet/>
      <dgm:spPr/>
      <dgm:t>
        <a:bodyPr/>
        <a:lstStyle/>
        <a:p>
          <a:endParaRPr lang="en-US"/>
        </a:p>
      </dgm:t>
    </dgm:pt>
    <dgm:pt modelId="{FBAF7259-D79D-4A92-8C2F-392BA5DD995A}" type="sibTrans" cxnId="{6BC6A0B9-AB0F-4E04-BBF6-F39F3203B094}">
      <dgm:prSet/>
      <dgm:spPr/>
      <dgm:t>
        <a:bodyPr/>
        <a:lstStyle/>
        <a:p>
          <a:endParaRPr lang="en-US"/>
        </a:p>
      </dgm:t>
    </dgm:pt>
    <dgm:pt modelId="{D059899C-838E-4655-931E-D74F8E6D5BF1}">
      <dgm:prSet/>
      <dgm:spPr/>
      <dgm:t>
        <a:bodyPr/>
        <a:lstStyle/>
        <a:p>
          <a:r>
            <a:rPr lang="en-US"/>
            <a:t>BUILD YOUR OWN SELF-EFFICACY</a:t>
          </a:r>
        </a:p>
      </dgm:t>
    </dgm:pt>
    <dgm:pt modelId="{563825B8-B40F-4730-A6A1-904A92E1D9C7}" type="parTrans" cxnId="{5AF7E83A-44E1-4C65-9038-48EC5F777CA4}">
      <dgm:prSet/>
      <dgm:spPr/>
      <dgm:t>
        <a:bodyPr/>
        <a:lstStyle/>
        <a:p>
          <a:endParaRPr lang="en-US"/>
        </a:p>
      </dgm:t>
    </dgm:pt>
    <dgm:pt modelId="{27EDB6D0-D289-4387-8610-F62B5109161E}" type="sibTrans" cxnId="{5AF7E83A-44E1-4C65-9038-48EC5F777CA4}">
      <dgm:prSet/>
      <dgm:spPr/>
      <dgm:t>
        <a:bodyPr/>
        <a:lstStyle/>
        <a:p>
          <a:endParaRPr lang="en-US"/>
        </a:p>
      </dgm:t>
    </dgm:pt>
    <dgm:pt modelId="{A911AC5B-04ED-4FC4-B97E-020E866D782E}">
      <dgm:prSet/>
      <dgm:spPr/>
      <dgm:t>
        <a:bodyPr/>
        <a:lstStyle/>
        <a:p>
          <a:r>
            <a:rPr lang="en-US"/>
            <a:t>BUILD THE SELF-EFFICACY OF THOSE AROUND YOU</a:t>
          </a:r>
        </a:p>
      </dgm:t>
    </dgm:pt>
    <dgm:pt modelId="{1BB1C18F-0706-4C0B-AF68-01E3DA95A12A}" type="parTrans" cxnId="{A6423C75-447F-4B24-AEDA-1C512721B86E}">
      <dgm:prSet/>
      <dgm:spPr/>
      <dgm:t>
        <a:bodyPr/>
        <a:lstStyle/>
        <a:p>
          <a:endParaRPr lang="en-US"/>
        </a:p>
      </dgm:t>
    </dgm:pt>
    <dgm:pt modelId="{A7C8282D-32B6-4421-8676-5BCCFF106AB9}" type="sibTrans" cxnId="{A6423C75-447F-4B24-AEDA-1C512721B86E}">
      <dgm:prSet/>
      <dgm:spPr/>
      <dgm:t>
        <a:bodyPr/>
        <a:lstStyle/>
        <a:p>
          <a:endParaRPr lang="en-US"/>
        </a:p>
      </dgm:t>
    </dgm:pt>
    <dgm:pt modelId="{5E559645-F9BD-4248-B202-E751C3416528}" type="pres">
      <dgm:prSet presAssocID="{D8399823-630E-4158-B271-A7B10D1856F0}" presName="linear" presStyleCnt="0">
        <dgm:presLayoutVars>
          <dgm:animLvl val="lvl"/>
          <dgm:resizeHandles val="exact"/>
        </dgm:presLayoutVars>
      </dgm:prSet>
      <dgm:spPr/>
    </dgm:pt>
    <dgm:pt modelId="{E2E0D63E-D313-DB4B-A1DF-18B2491AA91F}" type="pres">
      <dgm:prSet presAssocID="{A12144E4-3F85-49BA-99BB-EE1E1910C777}" presName="parentText" presStyleLbl="node1" presStyleIdx="0" presStyleCnt="5">
        <dgm:presLayoutVars>
          <dgm:chMax val="0"/>
          <dgm:bulletEnabled val="1"/>
        </dgm:presLayoutVars>
      </dgm:prSet>
      <dgm:spPr/>
    </dgm:pt>
    <dgm:pt modelId="{1A9953C6-2049-1B4D-816C-FCD4F69037FF}" type="pres">
      <dgm:prSet presAssocID="{59999759-B750-4A2E-B639-04CA1AF74E45}" presName="spacer" presStyleCnt="0"/>
      <dgm:spPr/>
    </dgm:pt>
    <dgm:pt modelId="{349CE6C3-8A94-DE40-8F9E-2D6E1E558FF7}" type="pres">
      <dgm:prSet presAssocID="{A6392A42-704F-4622-80AC-8694A9BF0F9D}" presName="parentText" presStyleLbl="node1" presStyleIdx="1" presStyleCnt="5">
        <dgm:presLayoutVars>
          <dgm:chMax val="0"/>
          <dgm:bulletEnabled val="1"/>
        </dgm:presLayoutVars>
      </dgm:prSet>
      <dgm:spPr/>
    </dgm:pt>
    <dgm:pt modelId="{FB5A32CE-DC7F-FB4D-B481-155143F7A0EA}" type="pres">
      <dgm:prSet presAssocID="{A6392A42-704F-4622-80AC-8694A9BF0F9D}" presName="childText" presStyleLbl="revTx" presStyleIdx="0" presStyleCnt="1">
        <dgm:presLayoutVars>
          <dgm:bulletEnabled val="1"/>
        </dgm:presLayoutVars>
      </dgm:prSet>
      <dgm:spPr/>
    </dgm:pt>
    <dgm:pt modelId="{57C9D9F7-BEB1-D140-82A2-73EEC2CE85B8}" type="pres">
      <dgm:prSet presAssocID="{AE333962-398E-436F-B65F-F56F7E7BD1E9}" presName="parentText" presStyleLbl="node1" presStyleIdx="2" presStyleCnt="5" custLinFactNeighborX="169">
        <dgm:presLayoutVars>
          <dgm:chMax val="0"/>
          <dgm:bulletEnabled val="1"/>
        </dgm:presLayoutVars>
      </dgm:prSet>
      <dgm:spPr/>
    </dgm:pt>
    <dgm:pt modelId="{DD9699B8-2D51-A84A-A5B7-33E9CBC5B869}" type="pres">
      <dgm:prSet presAssocID="{FBAF7259-D79D-4A92-8C2F-392BA5DD995A}" presName="spacer" presStyleCnt="0"/>
      <dgm:spPr/>
    </dgm:pt>
    <dgm:pt modelId="{FC166F70-11F6-AE44-9E5D-E5FF6420A27B}" type="pres">
      <dgm:prSet presAssocID="{D059899C-838E-4655-931E-D74F8E6D5BF1}" presName="parentText" presStyleLbl="node1" presStyleIdx="3" presStyleCnt="5">
        <dgm:presLayoutVars>
          <dgm:chMax val="0"/>
          <dgm:bulletEnabled val="1"/>
        </dgm:presLayoutVars>
      </dgm:prSet>
      <dgm:spPr/>
    </dgm:pt>
    <dgm:pt modelId="{8F65B546-B718-0045-B6CD-6189E998495C}" type="pres">
      <dgm:prSet presAssocID="{27EDB6D0-D289-4387-8610-F62B5109161E}" presName="spacer" presStyleCnt="0"/>
      <dgm:spPr/>
    </dgm:pt>
    <dgm:pt modelId="{AA181F7C-84CA-0F4B-9B5A-CDFD7BB59D51}" type="pres">
      <dgm:prSet presAssocID="{A911AC5B-04ED-4FC4-B97E-020E866D782E}" presName="parentText" presStyleLbl="node1" presStyleIdx="4" presStyleCnt="5">
        <dgm:presLayoutVars>
          <dgm:chMax val="0"/>
          <dgm:bulletEnabled val="1"/>
        </dgm:presLayoutVars>
      </dgm:prSet>
      <dgm:spPr/>
    </dgm:pt>
  </dgm:ptLst>
  <dgm:cxnLst>
    <dgm:cxn modelId="{97A0C60E-1F38-574D-B681-6229F8076EAF}" type="presOf" srcId="{A911AC5B-04ED-4FC4-B97E-020E866D782E}" destId="{AA181F7C-84CA-0F4B-9B5A-CDFD7BB59D51}" srcOrd="0" destOrd="0" presId="urn:microsoft.com/office/officeart/2005/8/layout/vList2"/>
    <dgm:cxn modelId="{0CA20F25-5E9C-42A8-93BE-CB2557E88885}" srcId="{A6392A42-704F-4622-80AC-8694A9BF0F9D}" destId="{1103F7AD-AF65-4C82-A7C7-621BF14809D8}" srcOrd="2" destOrd="0" parTransId="{E9CCD49F-8986-4FAA-BF5A-1A85A8DC9F21}" sibTransId="{5AFB72DD-704B-4E6F-873D-F944649B4E07}"/>
    <dgm:cxn modelId="{EB8BDD2D-359E-6C45-8374-FF1662275BA9}" type="presOf" srcId="{1103F7AD-AF65-4C82-A7C7-621BF14809D8}" destId="{FB5A32CE-DC7F-FB4D-B481-155143F7A0EA}" srcOrd="0" destOrd="2" presId="urn:microsoft.com/office/officeart/2005/8/layout/vList2"/>
    <dgm:cxn modelId="{0284B82F-69D4-4A23-B1E7-F5968ACF0F0C}" srcId="{A6392A42-704F-4622-80AC-8694A9BF0F9D}" destId="{CDAE7C16-54A7-4D69-A247-E3E7953BF6D3}" srcOrd="0" destOrd="0" parTransId="{BD86A2B0-8EED-4A5F-B8F5-03E6B674BC23}" sibTransId="{83BC3DC5-2D11-4FC5-881B-6E74A1001195}"/>
    <dgm:cxn modelId="{5AF7E83A-44E1-4C65-9038-48EC5F777CA4}" srcId="{D8399823-630E-4158-B271-A7B10D1856F0}" destId="{D059899C-838E-4655-931E-D74F8E6D5BF1}" srcOrd="3" destOrd="0" parTransId="{563825B8-B40F-4730-A6A1-904A92E1D9C7}" sibTransId="{27EDB6D0-D289-4387-8610-F62B5109161E}"/>
    <dgm:cxn modelId="{55C78361-5177-BD47-B580-A53A2921B338}" type="presOf" srcId="{7CC8AA0A-DC75-42A0-BF45-5A567A354F9E}" destId="{FB5A32CE-DC7F-FB4D-B481-155143F7A0EA}" srcOrd="0" destOrd="3" presId="urn:microsoft.com/office/officeart/2005/8/layout/vList2"/>
    <dgm:cxn modelId="{4860FA63-7142-9D43-AE86-BF7CF63776E9}" type="presOf" srcId="{1F1592D5-E129-4032-8B77-41085A9F64D7}" destId="{FB5A32CE-DC7F-FB4D-B481-155143F7A0EA}" srcOrd="0" destOrd="1" presId="urn:microsoft.com/office/officeart/2005/8/layout/vList2"/>
    <dgm:cxn modelId="{9628A664-43A6-2B46-86DF-4E778FD50BBA}" type="presOf" srcId="{D059899C-838E-4655-931E-D74F8E6D5BF1}" destId="{FC166F70-11F6-AE44-9E5D-E5FF6420A27B}" srcOrd="0" destOrd="0" presId="urn:microsoft.com/office/officeart/2005/8/layout/vList2"/>
    <dgm:cxn modelId="{4E592667-45C3-2F4B-8F99-D912A794597B}" type="presOf" srcId="{AE333962-398E-436F-B65F-F56F7E7BD1E9}" destId="{57C9D9F7-BEB1-D140-82A2-73EEC2CE85B8}" srcOrd="0" destOrd="0" presId="urn:microsoft.com/office/officeart/2005/8/layout/vList2"/>
    <dgm:cxn modelId="{F9E10C6B-1E9D-CE48-967B-2EE49BB38429}" type="presOf" srcId="{A12144E4-3F85-49BA-99BB-EE1E1910C777}" destId="{E2E0D63E-D313-DB4B-A1DF-18B2491AA91F}" srcOrd="0" destOrd="0" presId="urn:microsoft.com/office/officeart/2005/8/layout/vList2"/>
    <dgm:cxn modelId="{A6423C75-447F-4B24-AEDA-1C512721B86E}" srcId="{D8399823-630E-4158-B271-A7B10D1856F0}" destId="{A911AC5B-04ED-4FC4-B97E-020E866D782E}" srcOrd="4" destOrd="0" parTransId="{1BB1C18F-0706-4C0B-AF68-01E3DA95A12A}" sibTransId="{A7C8282D-32B6-4421-8676-5BCCFF106AB9}"/>
    <dgm:cxn modelId="{2844A479-1176-4C63-9E80-162AA6183C74}" srcId="{D8399823-630E-4158-B271-A7B10D1856F0}" destId="{A6392A42-704F-4622-80AC-8694A9BF0F9D}" srcOrd="1" destOrd="0" parTransId="{B771DD7D-E429-4028-ACBD-648FE95B69AF}" sibTransId="{962D174D-3633-4279-9DEE-5857853EC7FA}"/>
    <dgm:cxn modelId="{E87D337C-9EEC-4E97-A4B9-A0F081F035EA}" srcId="{A6392A42-704F-4622-80AC-8694A9BF0F9D}" destId="{7CC8AA0A-DC75-42A0-BF45-5A567A354F9E}" srcOrd="3" destOrd="0" parTransId="{B53E0573-FC4B-41D2-91C1-59037233718B}" sibTransId="{AC35F105-1199-4318-93B1-AF1B4420DB86}"/>
    <dgm:cxn modelId="{DB850CAC-E3EC-D647-A51C-179A21375C36}" type="presOf" srcId="{CDAE7C16-54A7-4D69-A247-E3E7953BF6D3}" destId="{FB5A32CE-DC7F-FB4D-B481-155143F7A0EA}" srcOrd="0" destOrd="0" presId="urn:microsoft.com/office/officeart/2005/8/layout/vList2"/>
    <dgm:cxn modelId="{CC955CB8-8012-4993-8CFC-D8C5AB0440C5}" srcId="{D8399823-630E-4158-B271-A7B10D1856F0}" destId="{A12144E4-3F85-49BA-99BB-EE1E1910C777}" srcOrd="0" destOrd="0" parTransId="{69D13163-58D2-4B43-ABA7-BE2301755E90}" sibTransId="{59999759-B750-4A2E-B639-04CA1AF74E45}"/>
    <dgm:cxn modelId="{6BC6A0B9-AB0F-4E04-BBF6-F39F3203B094}" srcId="{D8399823-630E-4158-B271-A7B10D1856F0}" destId="{AE333962-398E-436F-B65F-F56F7E7BD1E9}" srcOrd="2" destOrd="0" parTransId="{36B8E90A-C6F1-42C0-80F7-8C6E333779BA}" sibTransId="{FBAF7259-D79D-4A92-8C2F-392BA5DD995A}"/>
    <dgm:cxn modelId="{4FE129BF-E695-944C-A2CD-44A932A31150}" type="presOf" srcId="{A6392A42-704F-4622-80AC-8694A9BF0F9D}" destId="{349CE6C3-8A94-DE40-8F9E-2D6E1E558FF7}" srcOrd="0" destOrd="0" presId="urn:microsoft.com/office/officeart/2005/8/layout/vList2"/>
    <dgm:cxn modelId="{99209DCA-C2AB-4DBA-9F11-E01BF4671D4C}" srcId="{A6392A42-704F-4622-80AC-8694A9BF0F9D}" destId="{1F1592D5-E129-4032-8B77-41085A9F64D7}" srcOrd="1" destOrd="0" parTransId="{F0BBCD2A-5D8B-4683-82B5-98937F01D32A}" sibTransId="{328BE8C7-0EB6-45CA-B742-1FEBF04302FA}"/>
    <dgm:cxn modelId="{806879DB-37DD-474B-A749-570CF908B6F6}" type="presOf" srcId="{D8399823-630E-4158-B271-A7B10D1856F0}" destId="{5E559645-F9BD-4248-B202-E751C3416528}" srcOrd="0" destOrd="0" presId="urn:microsoft.com/office/officeart/2005/8/layout/vList2"/>
    <dgm:cxn modelId="{62F939C3-9A95-094A-8D0D-2FF411406D81}" type="presParOf" srcId="{5E559645-F9BD-4248-B202-E751C3416528}" destId="{E2E0D63E-D313-DB4B-A1DF-18B2491AA91F}" srcOrd="0" destOrd="0" presId="urn:microsoft.com/office/officeart/2005/8/layout/vList2"/>
    <dgm:cxn modelId="{AD5FF325-C29B-094E-A51E-C51A1E846F91}" type="presParOf" srcId="{5E559645-F9BD-4248-B202-E751C3416528}" destId="{1A9953C6-2049-1B4D-816C-FCD4F69037FF}" srcOrd="1" destOrd="0" presId="urn:microsoft.com/office/officeart/2005/8/layout/vList2"/>
    <dgm:cxn modelId="{DCAA8FE7-E419-8647-B553-92205C18272F}" type="presParOf" srcId="{5E559645-F9BD-4248-B202-E751C3416528}" destId="{349CE6C3-8A94-DE40-8F9E-2D6E1E558FF7}" srcOrd="2" destOrd="0" presId="urn:microsoft.com/office/officeart/2005/8/layout/vList2"/>
    <dgm:cxn modelId="{A104E8F1-56EC-A646-9987-5F8BEE01A019}" type="presParOf" srcId="{5E559645-F9BD-4248-B202-E751C3416528}" destId="{FB5A32CE-DC7F-FB4D-B481-155143F7A0EA}" srcOrd="3" destOrd="0" presId="urn:microsoft.com/office/officeart/2005/8/layout/vList2"/>
    <dgm:cxn modelId="{A589FFEF-2771-C043-A9FB-89B266E15FC6}" type="presParOf" srcId="{5E559645-F9BD-4248-B202-E751C3416528}" destId="{57C9D9F7-BEB1-D140-82A2-73EEC2CE85B8}" srcOrd="4" destOrd="0" presId="urn:microsoft.com/office/officeart/2005/8/layout/vList2"/>
    <dgm:cxn modelId="{426090CB-0E8E-B94E-9ADB-6A7D8EC329C9}" type="presParOf" srcId="{5E559645-F9BD-4248-B202-E751C3416528}" destId="{DD9699B8-2D51-A84A-A5B7-33E9CBC5B869}" srcOrd="5" destOrd="0" presId="urn:microsoft.com/office/officeart/2005/8/layout/vList2"/>
    <dgm:cxn modelId="{3F07AB72-C044-6D4B-86DF-3A4570E9CA0B}" type="presParOf" srcId="{5E559645-F9BD-4248-B202-E751C3416528}" destId="{FC166F70-11F6-AE44-9E5D-E5FF6420A27B}" srcOrd="6" destOrd="0" presId="urn:microsoft.com/office/officeart/2005/8/layout/vList2"/>
    <dgm:cxn modelId="{FFF755B5-49E8-CE4C-A259-72AC32F834DC}" type="presParOf" srcId="{5E559645-F9BD-4248-B202-E751C3416528}" destId="{8F65B546-B718-0045-B6CD-6189E998495C}" srcOrd="7" destOrd="0" presId="urn:microsoft.com/office/officeart/2005/8/layout/vList2"/>
    <dgm:cxn modelId="{0E06056E-547B-6D40-A6C8-4F0D158018B4}" type="presParOf" srcId="{5E559645-F9BD-4248-B202-E751C3416528}" destId="{AA181F7C-84CA-0F4B-9B5A-CDFD7BB59D5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15165-8006-48AE-A8CF-2D6E05528096}"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D0C8653F-9A39-465D-9C31-019D587AD305}">
      <dgm:prSet/>
      <dgm:spPr/>
      <dgm:t>
        <a:bodyPr/>
        <a:lstStyle/>
        <a:p>
          <a:r>
            <a:rPr lang="en-US"/>
            <a:t>ELEMENTS OF INDEPENDENCE</a:t>
          </a:r>
        </a:p>
      </dgm:t>
    </dgm:pt>
    <dgm:pt modelId="{CF5C0B11-D2FD-4607-A931-BB1F12D8EC8F}" type="parTrans" cxnId="{E4A44B80-72A0-4684-9B3F-4E9246A57AD3}">
      <dgm:prSet/>
      <dgm:spPr/>
      <dgm:t>
        <a:bodyPr/>
        <a:lstStyle/>
        <a:p>
          <a:endParaRPr lang="en-US"/>
        </a:p>
      </dgm:t>
    </dgm:pt>
    <dgm:pt modelId="{2A9D162D-86B0-4FC2-B936-3DDEF1A15F66}" type="sibTrans" cxnId="{E4A44B80-72A0-4684-9B3F-4E9246A57AD3}">
      <dgm:prSet/>
      <dgm:spPr/>
      <dgm:t>
        <a:bodyPr/>
        <a:lstStyle/>
        <a:p>
          <a:endParaRPr lang="en-US"/>
        </a:p>
      </dgm:t>
    </dgm:pt>
    <dgm:pt modelId="{5546218E-D1BB-4E8B-BF11-362B6E94AA06}">
      <dgm:prSet custT="1"/>
      <dgm:spPr>
        <a:ln>
          <a:solidFill>
            <a:schemeClr val="bg1">
              <a:alpha val="90000"/>
            </a:schemeClr>
          </a:solidFill>
        </a:ln>
      </dgm:spPr>
      <dgm:t>
        <a:bodyPr/>
        <a:lstStyle/>
        <a:p>
          <a:r>
            <a:rPr lang="en-US" sz="1600" dirty="0"/>
            <a:t>ADVANCED KNOWLEDGE OF DISCIPLINE</a:t>
          </a:r>
        </a:p>
      </dgm:t>
    </dgm:pt>
    <dgm:pt modelId="{44E15BDF-8587-4ED8-A52B-DEEBBF6C60A7}" type="parTrans" cxnId="{4955DC1C-DDED-4B3E-85D6-1069B95E1142}">
      <dgm:prSet/>
      <dgm:spPr/>
      <dgm:t>
        <a:bodyPr/>
        <a:lstStyle/>
        <a:p>
          <a:endParaRPr lang="en-US"/>
        </a:p>
      </dgm:t>
    </dgm:pt>
    <dgm:pt modelId="{953E0FA9-2C70-40A9-BBB6-993E8A25C7CC}" type="sibTrans" cxnId="{4955DC1C-DDED-4B3E-85D6-1069B95E1142}">
      <dgm:prSet/>
      <dgm:spPr/>
      <dgm:t>
        <a:bodyPr/>
        <a:lstStyle/>
        <a:p>
          <a:endParaRPr lang="en-US"/>
        </a:p>
      </dgm:t>
    </dgm:pt>
    <dgm:pt modelId="{978AB8FF-5415-402E-81EA-90AF6BB3E7FE}">
      <dgm:prSet custT="1"/>
      <dgm:spPr>
        <a:ln>
          <a:solidFill>
            <a:schemeClr val="bg1">
              <a:alpha val="90000"/>
            </a:schemeClr>
          </a:solidFill>
        </a:ln>
      </dgm:spPr>
      <dgm:t>
        <a:bodyPr/>
        <a:lstStyle/>
        <a:p>
          <a:r>
            <a:rPr lang="en-US" sz="1600" dirty="0"/>
            <a:t>CRITICAL EVALUATION OF LITERATURE</a:t>
          </a:r>
        </a:p>
      </dgm:t>
    </dgm:pt>
    <dgm:pt modelId="{B70C76C3-5ACE-4D81-9BBB-6FE68A6C954D}" type="parTrans" cxnId="{DBE248B3-2309-4A26-93C6-565CBD3DAAD5}">
      <dgm:prSet/>
      <dgm:spPr/>
      <dgm:t>
        <a:bodyPr/>
        <a:lstStyle/>
        <a:p>
          <a:endParaRPr lang="en-US"/>
        </a:p>
      </dgm:t>
    </dgm:pt>
    <dgm:pt modelId="{FE0F103D-C369-4D30-803E-9059248CC589}" type="sibTrans" cxnId="{DBE248B3-2309-4A26-93C6-565CBD3DAAD5}">
      <dgm:prSet/>
      <dgm:spPr/>
      <dgm:t>
        <a:bodyPr/>
        <a:lstStyle/>
        <a:p>
          <a:endParaRPr lang="en-US"/>
        </a:p>
      </dgm:t>
    </dgm:pt>
    <dgm:pt modelId="{C7AF300A-DB0A-4DBB-91C5-91F8A91DB0D7}">
      <dgm:prSet custT="1"/>
      <dgm:spPr>
        <a:ln>
          <a:solidFill>
            <a:schemeClr val="bg1">
              <a:alpha val="90000"/>
            </a:schemeClr>
          </a:solidFill>
        </a:ln>
      </dgm:spPr>
      <dgm:t>
        <a:bodyPr/>
        <a:lstStyle/>
        <a:p>
          <a:r>
            <a:rPr lang="en-US" sz="1600" dirty="0"/>
            <a:t>USE LITERATURE TO ANSWER QUESTIONS AND IDENTIFY KNOWLEDGE GAPS</a:t>
          </a:r>
        </a:p>
      </dgm:t>
    </dgm:pt>
    <dgm:pt modelId="{A9B95D4E-A3E5-4353-B3C5-ABB3FD61E33B}" type="parTrans" cxnId="{5B55BCE0-5F4C-4CF5-A377-0669C6927D19}">
      <dgm:prSet/>
      <dgm:spPr/>
      <dgm:t>
        <a:bodyPr/>
        <a:lstStyle/>
        <a:p>
          <a:endParaRPr lang="en-US"/>
        </a:p>
      </dgm:t>
    </dgm:pt>
    <dgm:pt modelId="{E5160398-2180-41D7-9605-EDA34A5E19E8}" type="sibTrans" cxnId="{5B55BCE0-5F4C-4CF5-A377-0669C6927D19}">
      <dgm:prSet/>
      <dgm:spPr/>
      <dgm:t>
        <a:bodyPr/>
        <a:lstStyle/>
        <a:p>
          <a:endParaRPr lang="en-US"/>
        </a:p>
      </dgm:t>
    </dgm:pt>
    <dgm:pt modelId="{C1F54F22-214A-4637-ACCE-1786E9E4CDEB}">
      <dgm:prSet custT="1"/>
      <dgm:spPr>
        <a:ln>
          <a:solidFill>
            <a:schemeClr val="accent1">
              <a:alpha val="90000"/>
            </a:schemeClr>
          </a:solidFill>
        </a:ln>
      </dgm:spPr>
      <dgm:t>
        <a:bodyPr/>
        <a:lstStyle/>
        <a:p>
          <a:r>
            <a:rPr lang="en-US" sz="1600" dirty="0"/>
            <a:t>DESIGN AND CONDUCT EXPERIMENTAL PLAN</a:t>
          </a:r>
        </a:p>
      </dgm:t>
    </dgm:pt>
    <dgm:pt modelId="{0DBD9734-C046-4B10-9C57-B4B68C86AD5F}" type="parTrans" cxnId="{6493D29C-E254-4FCD-9FA8-8D8F80A848E5}">
      <dgm:prSet/>
      <dgm:spPr/>
      <dgm:t>
        <a:bodyPr/>
        <a:lstStyle/>
        <a:p>
          <a:endParaRPr lang="en-US"/>
        </a:p>
      </dgm:t>
    </dgm:pt>
    <dgm:pt modelId="{3191335F-E7F3-413F-BF3F-BC96EDE427E1}" type="sibTrans" cxnId="{6493D29C-E254-4FCD-9FA8-8D8F80A848E5}">
      <dgm:prSet/>
      <dgm:spPr/>
      <dgm:t>
        <a:bodyPr/>
        <a:lstStyle/>
        <a:p>
          <a:endParaRPr lang="en-US"/>
        </a:p>
      </dgm:t>
    </dgm:pt>
    <dgm:pt modelId="{18F978A5-06D1-405F-A4C7-0A9BCCB86CA6}">
      <dgm:prSet custT="1"/>
      <dgm:spPr>
        <a:ln>
          <a:solidFill>
            <a:schemeClr val="bg1">
              <a:alpha val="90000"/>
            </a:schemeClr>
          </a:solidFill>
        </a:ln>
      </dgm:spPr>
      <dgm:t>
        <a:bodyPr/>
        <a:lstStyle/>
        <a:p>
          <a:r>
            <a:rPr lang="en-US" sz="1600" dirty="0"/>
            <a:t>WRITE UP A PRPOROSAL FOR THE EXPERIMENTAL PLAN</a:t>
          </a:r>
        </a:p>
      </dgm:t>
    </dgm:pt>
    <dgm:pt modelId="{A7F5D9FE-21F5-4D77-8B5F-9CDF9C25D533}" type="parTrans" cxnId="{EFD4CEC7-B836-4331-B47E-DCD94F893F45}">
      <dgm:prSet/>
      <dgm:spPr/>
      <dgm:t>
        <a:bodyPr/>
        <a:lstStyle/>
        <a:p>
          <a:endParaRPr lang="en-US"/>
        </a:p>
      </dgm:t>
    </dgm:pt>
    <dgm:pt modelId="{00F91B03-2E65-4DDB-B41F-DF7DD6A5EEAC}" type="sibTrans" cxnId="{EFD4CEC7-B836-4331-B47E-DCD94F893F45}">
      <dgm:prSet/>
      <dgm:spPr/>
      <dgm:t>
        <a:bodyPr/>
        <a:lstStyle/>
        <a:p>
          <a:endParaRPr lang="en-US"/>
        </a:p>
      </dgm:t>
    </dgm:pt>
    <dgm:pt modelId="{91329000-C140-45EC-A2E3-64DA4C6DE73C}">
      <dgm:prSet custT="1"/>
      <dgm:spPr>
        <a:ln>
          <a:solidFill>
            <a:schemeClr val="accent1">
              <a:alpha val="90000"/>
            </a:schemeClr>
          </a:solidFill>
        </a:ln>
      </dgm:spPr>
      <dgm:t>
        <a:bodyPr/>
        <a:lstStyle/>
        <a:p>
          <a:r>
            <a:rPr lang="en-US" sz="1600" dirty="0"/>
            <a:t>COMMUNICATE FINDINGS IN WRITTEN AND ORAL FORMATS</a:t>
          </a:r>
        </a:p>
      </dgm:t>
    </dgm:pt>
    <dgm:pt modelId="{3814BE92-4BC8-43FE-9EAF-7487F6637FDE}" type="parTrans" cxnId="{D1F6AAF3-DADA-47F1-99DC-1C84AE24C6DC}">
      <dgm:prSet/>
      <dgm:spPr/>
      <dgm:t>
        <a:bodyPr/>
        <a:lstStyle/>
        <a:p>
          <a:endParaRPr lang="en-US"/>
        </a:p>
      </dgm:t>
    </dgm:pt>
    <dgm:pt modelId="{44C3299C-C354-40AB-93D6-BE9766BCC16C}" type="sibTrans" cxnId="{D1F6AAF3-DADA-47F1-99DC-1C84AE24C6DC}">
      <dgm:prSet/>
      <dgm:spPr/>
      <dgm:t>
        <a:bodyPr/>
        <a:lstStyle/>
        <a:p>
          <a:endParaRPr lang="en-US"/>
        </a:p>
      </dgm:t>
    </dgm:pt>
    <dgm:pt modelId="{9C97F3A6-8EF1-4EAF-B5D1-88F0CCAE4657}">
      <dgm:prSet/>
      <dgm:spPr/>
      <dgm:t>
        <a:bodyPr/>
        <a:lstStyle/>
        <a:p>
          <a:r>
            <a:rPr lang="en-US" dirty="0"/>
            <a:t>EACH MENTEE IS ON A DYNAMIC CONTINUUM THROUGHOUT THEIR TRAINING</a:t>
          </a:r>
        </a:p>
      </dgm:t>
    </dgm:pt>
    <dgm:pt modelId="{02915953-73A6-4B61-85D3-0566FECA15C1}" type="parTrans" cxnId="{091C6B98-0699-4698-A4C1-225671541DFD}">
      <dgm:prSet/>
      <dgm:spPr/>
      <dgm:t>
        <a:bodyPr/>
        <a:lstStyle/>
        <a:p>
          <a:endParaRPr lang="en-US"/>
        </a:p>
      </dgm:t>
    </dgm:pt>
    <dgm:pt modelId="{57CE25E4-CAB8-4F21-BAC9-83443373C657}" type="sibTrans" cxnId="{091C6B98-0699-4698-A4C1-225671541DFD}">
      <dgm:prSet/>
      <dgm:spPr/>
      <dgm:t>
        <a:bodyPr/>
        <a:lstStyle/>
        <a:p>
          <a:endParaRPr lang="en-US"/>
        </a:p>
      </dgm:t>
    </dgm:pt>
    <dgm:pt modelId="{DB5D59AC-F3EA-F840-A970-BBF262CD4CE1}" type="pres">
      <dgm:prSet presAssocID="{31C15165-8006-48AE-A8CF-2D6E05528096}" presName="Name0" presStyleCnt="0">
        <dgm:presLayoutVars>
          <dgm:dir/>
          <dgm:animLvl val="lvl"/>
          <dgm:resizeHandles val="exact"/>
        </dgm:presLayoutVars>
      </dgm:prSet>
      <dgm:spPr/>
    </dgm:pt>
    <dgm:pt modelId="{CDF7033C-9451-154C-AD5A-12FBC9BC38EA}" type="pres">
      <dgm:prSet presAssocID="{9C97F3A6-8EF1-4EAF-B5D1-88F0CCAE4657}" presName="boxAndChildren" presStyleCnt="0"/>
      <dgm:spPr/>
    </dgm:pt>
    <dgm:pt modelId="{C7884514-08EE-FC4B-B2F0-232B817F00ED}" type="pres">
      <dgm:prSet presAssocID="{9C97F3A6-8EF1-4EAF-B5D1-88F0CCAE4657}" presName="parentTextBox" presStyleLbl="node1" presStyleIdx="0" presStyleCnt="2" custScaleY="44120"/>
      <dgm:spPr/>
    </dgm:pt>
    <dgm:pt modelId="{6E8472C5-DD6B-0F40-8EB8-25E2435D20CF}" type="pres">
      <dgm:prSet presAssocID="{2A9D162D-86B0-4FC2-B936-3DDEF1A15F66}" presName="sp" presStyleCnt="0"/>
      <dgm:spPr/>
    </dgm:pt>
    <dgm:pt modelId="{61A635AC-2A60-9A41-91D1-055C72E33F27}" type="pres">
      <dgm:prSet presAssocID="{D0C8653F-9A39-465D-9C31-019D587AD305}" presName="arrowAndChildren" presStyleCnt="0"/>
      <dgm:spPr/>
    </dgm:pt>
    <dgm:pt modelId="{7A76541F-146B-C44E-945A-DF4B672FD898}" type="pres">
      <dgm:prSet presAssocID="{D0C8653F-9A39-465D-9C31-019D587AD305}" presName="parentTextArrow" presStyleLbl="node1" presStyleIdx="0" presStyleCnt="2"/>
      <dgm:spPr/>
    </dgm:pt>
    <dgm:pt modelId="{CEE2F5D8-4492-1F4E-99FF-10597AF41EF6}" type="pres">
      <dgm:prSet presAssocID="{D0C8653F-9A39-465D-9C31-019D587AD305}" presName="arrow" presStyleLbl="node1" presStyleIdx="1" presStyleCnt="2"/>
      <dgm:spPr/>
    </dgm:pt>
    <dgm:pt modelId="{FEFA17C6-4875-6C4E-8526-17155DE25096}" type="pres">
      <dgm:prSet presAssocID="{D0C8653F-9A39-465D-9C31-019D587AD305}" presName="descendantArrow" presStyleCnt="0"/>
      <dgm:spPr/>
    </dgm:pt>
    <dgm:pt modelId="{7DEED0C6-9E26-D940-9FED-3DA3D5C71F42}" type="pres">
      <dgm:prSet presAssocID="{5546218E-D1BB-4E8B-BF11-362B6E94AA06}" presName="childTextArrow" presStyleLbl="fgAccFollowNode1" presStyleIdx="0" presStyleCnt="6" custScaleY="138346" custLinFactNeighborX="1" custLinFactNeighborY="-13743">
        <dgm:presLayoutVars>
          <dgm:bulletEnabled val="1"/>
        </dgm:presLayoutVars>
      </dgm:prSet>
      <dgm:spPr/>
    </dgm:pt>
    <dgm:pt modelId="{F22472E1-11B0-4E43-985F-1AB471B91154}" type="pres">
      <dgm:prSet presAssocID="{978AB8FF-5415-402E-81EA-90AF6BB3E7FE}" presName="childTextArrow" presStyleLbl="fgAccFollowNode1" presStyleIdx="1" presStyleCnt="6" custScaleY="138040" custLinFactNeighborX="1" custLinFactNeighborY="-13743">
        <dgm:presLayoutVars>
          <dgm:bulletEnabled val="1"/>
        </dgm:presLayoutVars>
      </dgm:prSet>
      <dgm:spPr/>
    </dgm:pt>
    <dgm:pt modelId="{091F15F7-DDC9-2C47-A06E-DEB7344EC096}" type="pres">
      <dgm:prSet presAssocID="{C7AF300A-DB0A-4DBB-91C5-91F8A91DB0D7}" presName="childTextArrow" presStyleLbl="fgAccFollowNode1" presStyleIdx="2" presStyleCnt="6" custScaleY="138408" custLinFactNeighborX="1" custLinFactNeighborY="-13743">
        <dgm:presLayoutVars>
          <dgm:bulletEnabled val="1"/>
        </dgm:presLayoutVars>
      </dgm:prSet>
      <dgm:spPr/>
    </dgm:pt>
    <dgm:pt modelId="{E8DBF0FA-D181-9442-956E-CF15ABE6E1F3}" type="pres">
      <dgm:prSet presAssocID="{C1F54F22-214A-4637-ACCE-1786E9E4CDEB}" presName="childTextArrow" presStyleLbl="fgAccFollowNode1" presStyleIdx="3" presStyleCnt="6" custScaleY="139432" custLinFactNeighborX="1" custLinFactNeighborY="-13743">
        <dgm:presLayoutVars>
          <dgm:bulletEnabled val="1"/>
        </dgm:presLayoutVars>
      </dgm:prSet>
      <dgm:spPr/>
    </dgm:pt>
    <dgm:pt modelId="{A54D0395-FB99-F04E-8A62-F6C21C5887CC}" type="pres">
      <dgm:prSet presAssocID="{18F978A5-06D1-405F-A4C7-0A9BCCB86CA6}" presName="childTextArrow" presStyleLbl="fgAccFollowNode1" presStyleIdx="4" presStyleCnt="6" custScaleY="139432" custLinFactNeighborX="1" custLinFactNeighborY="-13743">
        <dgm:presLayoutVars>
          <dgm:bulletEnabled val="1"/>
        </dgm:presLayoutVars>
      </dgm:prSet>
      <dgm:spPr/>
    </dgm:pt>
    <dgm:pt modelId="{C2A983F0-E22A-1949-8F86-AE7C02934D06}" type="pres">
      <dgm:prSet presAssocID="{91329000-C140-45EC-A2E3-64DA4C6DE73C}" presName="childTextArrow" presStyleLbl="fgAccFollowNode1" presStyleIdx="5" presStyleCnt="6" custScaleY="138346" custLinFactNeighborX="-2752" custLinFactNeighborY="-13743">
        <dgm:presLayoutVars>
          <dgm:bulletEnabled val="1"/>
        </dgm:presLayoutVars>
      </dgm:prSet>
      <dgm:spPr/>
    </dgm:pt>
  </dgm:ptLst>
  <dgm:cxnLst>
    <dgm:cxn modelId="{4955DC1C-DDED-4B3E-85D6-1069B95E1142}" srcId="{D0C8653F-9A39-465D-9C31-019D587AD305}" destId="{5546218E-D1BB-4E8B-BF11-362B6E94AA06}" srcOrd="0" destOrd="0" parTransId="{44E15BDF-8587-4ED8-A52B-DEEBBF6C60A7}" sibTransId="{953E0FA9-2C70-40A9-BBB6-993E8A25C7CC}"/>
    <dgm:cxn modelId="{5841DF1F-FDD0-334D-A8D0-5F3640A3731D}" type="presOf" srcId="{31C15165-8006-48AE-A8CF-2D6E05528096}" destId="{DB5D59AC-F3EA-F840-A970-BBF262CD4CE1}" srcOrd="0" destOrd="0" presId="urn:microsoft.com/office/officeart/2005/8/layout/process4"/>
    <dgm:cxn modelId="{FE274C34-8508-3844-8560-93EEBF7351FE}" type="presOf" srcId="{5546218E-D1BB-4E8B-BF11-362B6E94AA06}" destId="{7DEED0C6-9E26-D940-9FED-3DA3D5C71F42}" srcOrd="0" destOrd="0" presId="urn:microsoft.com/office/officeart/2005/8/layout/process4"/>
    <dgm:cxn modelId="{FA8CF339-3364-924D-8B42-64526C54222E}" type="presOf" srcId="{C7AF300A-DB0A-4DBB-91C5-91F8A91DB0D7}" destId="{091F15F7-DDC9-2C47-A06E-DEB7344EC096}" srcOrd="0" destOrd="0" presId="urn:microsoft.com/office/officeart/2005/8/layout/process4"/>
    <dgm:cxn modelId="{CA4F9444-DE85-FC4E-89FD-385C225C07F3}" type="presOf" srcId="{D0C8653F-9A39-465D-9C31-019D587AD305}" destId="{7A76541F-146B-C44E-945A-DF4B672FD898}" srcOrd="0" destOrd="0" presId="urn:microsoft.com/office/officeart/2005/8/layout/process4"/>
    <dgm:cxn modelId="{C6518355-CA24-9040-813D-F0B1791371BA}" type="presOf" srcId="{C1F54F22-214A-4637-ACCE-1786E9E4CDEB}" destId="{E8DBF0FA-D181-9442-956E-CF15ABE6E1F3}" srcOrd="0" destOrd="0" presId="urn:microsoft.com/office/officeart/2005/8/layout/process4"/>
    <dgm:cxn modelId="{6FC48867-D12A-0D41-B46E-9AB95B606842}" type="presOf" srcId="{D0C8653F-9A39-465D-9C31-019D587AD305}" destId="{CEE2F5D8-4492-1F4E-99FF-10597AF41EF6}" srcOrd="1" destOrd="0" presId="urn:microsoft.com/office/officeart/2005/8/layout/process4"/>
    <dgm:cxn modelId="{E4A44B80-72A0-4684-9B3F-4E9246A57AD3}" srcId="{31C15165-8006-48AE-A8CF-2D6E05528096}" destId="{D0C8653F-9A39-465D-9C31-019D587AD305}" srcOrd="0" destOrd="0" parTransId="{CF5C0B11-D2FD-4607-A931-BB1F12D8EC8F}" sibTransId="{2A9D162D-86B0-4FC2-B936-3DDEF1A15F66}"/>
    <dgm:cxn modelId="{224A1183-6BB2-9641-9BEF-4A20AE7DADF7}" type="presOf" srcId="{978AB8FF-5415-402E-81EA-90AF6BB3E7FE}" destId="{F22472E1-11B0-4E43-985F-1AB471B91154}" srcOrd="0" destOrd="0" presId="urn:microsoft.com/office/officeart/2005/8/layout/process4"/>
    <dgm:cxn modelId="{091C6B98-0699-4698-A4C1-225671541DFD}" srcId="{31C15165-8006-48AE-A8CF-2D6E05528096}" destId="{9C97F3A6-8EF1-4EAF-B5D1-88F0CCAE4657}" srcOrd="1" destOrd="0" parTransId="{02915953-73A6-4B61-85D3-0566FECA15C1}" sibTransId="{57CE25E4-CAB8-4F21-BAC9-83443373C657}"/>
    <dgm:cxn modelId="{6493D29C-E254-4FCD-9FA8-8D8F80A848E5}" srcId="{D0C8653F-9A39-465D-9C31-019D587AD305}" destId="{C1F54F22-214A-4637-ACCE-1786E9E4CDEB}" srcOrd="3" destOrd="0" parTransId="{0DBD9734-C046-4B10-9C57-B4B68C86AD5F}" sibTransId="{3191335F-E7F3-413F-BF3F-BC96EDE427E1}"/>
    <dgm:cxn modelId="{DBE248B3-2309-4A26-93C6-565CBD3DAAD5}" srcId="{D0C8653F-9A39-465D-9C31-019D587AD305}" destId="{978AB8FF-5415-402E-81EA-90AF6BB3E7FE}" srcOrd="1" destOrd="0" parTransId="{B70C76C3-5ACE-4D81-9BBB-6FE68A6C954D}" sibTransId="{FE0F103D-C369-4D30-803E-9059248CC589}"/>
    <dgm:cxn modelId="{C63FABB8-68A7-2F44-A433-2184BF7BD9D9}" type="presOf" srcId="{18F978A5-06D1-405F-A4C7-0A9BCCB86CA6}" destId="{A54D0395-FB99-F04E-8A62-F6C21C5887CC}" srcOrd="0" destOrd="0" presId="urn:microsoft.com/office/officeart/2005/8/layout/process4"/>
    <dgm:cxn modelId="{EFD4CEC7-B836-4331-B47E-DCD94F893F45}" srcId="{D0C8653F-9A39-465D-9C31-019D587AD305}" destId="{18F978A5-06D1-405F-A4C7-0A9BCCB86CA6}" srcOrd="4" destOrd="0" parTransId="{A7F5D9FE-21F5-4D77-8B5F-9CDF9C25D533}" sibTransId="{00F91B03-2E65-4DDB-B41F-DF7DD6A5EEAC}"/>
    <dgm:cxn modelId="{5B55BCE0-5F4C-4CF5-A377-0669C6927D19}" srcId="{D0C8653F-9A39-465D-9C31-019D587AD305}" destId="{C7AF300A-DB0A-4DBB-91C5-91F8A91DB0D7}" srcOrd="2" destOrd="0" parTransId="{A9B95D4E-A3E5-4353-B3C5-ABB3FD61E33B}" sibTransId="{E5160398-2180-41D7-9605-EDA34A5E19E8}"/>
    <dgm:cxn modelId="{20B76AF3-CE8A-6F46-96A7-CA0887A993B4}" type="presOf" srcId="{9C97F3A6-8EF1-4EAF-B5D1-88F0CCAE4657}" destId="{C7884514-08EE-FC4B-B2F0-232B817F00ED}" srcOrd="0" destOrd="0" presId="urn:microsoft.com/office/officeart/2005/8/layout/process4"/>
    <dgm:cxn modelId="{D1F6AAF3-DADA-47F1-99DC-1C84AE24C6DC}" srcId="{D0C8653F-9A39-465D-9C31-019D587AD305}" destId="{91329000-C140-45EC-A2E3-64DA4C6DE73C}" srcOrd="5" destOrd="0" parTransId="{3814BE92-4BC8-43FE-9EAF-7487F6637FDE}" sibTransId="{44C3299C-C354-40AB-93D6-BE9766BCC16C}"/>
    <dgm:cxn modelId="{B4309DFA-40D5-7543-8055-F00223B2DEAB}" type="presOf" srcId="{91329000-C140-45EC-A2E3-64DA4C6DE73C}" destId="{C2A983F0-E22A-1949-8F86-AE7C02934D06}" srcOrd="0" destOrd="0" presId="urn:microsoft.com/office/officeart/2005/8/layout/process4"/>
    <dgm:cxn modelId="{8F219FC9-E3D6-8940-B5A6-7C9236F9E007}" type="presParOf" srcId="{DB5D59AC-F3EA-F840-A970-BBF262CD4CE1}" destId="{CDF7033C-9451-154C-AD5A-12FBC9BC38EA}" srcOrd="0" destOrd="0" presId="urn:microsoft.com/office/officeart/2005/8/layout/process4"/>
    <dgm:cxn modelId="{36296EDD-94DE-7E49-A9B0-A96EC21B1152}" type="presParOf" srcId="{CDF7033C-9451-154C-AD5A-12FBC9BC38EA}" destId="{C7884514-08EE-FC4B-B2F0-232B817F00ED}" srcOrd="0" destOrd="0" presId="urn:microsoft.com/office/officeart/2005/8/layout/process4"/>
    <dgm:cxn modelId="{5FF968B9-7127-C245-AF75-E176D257E376}" type="presParOf" srcId="{DB5D59AC-F3EA-F840-A970-BBF262CD4CE1}" destId="{6E8472C5-DD6B-0F40-8EB8-25E2435D20CF}" srcOrd="1" destOrd="0" presId="urn:microsoft.com/office/officeart/2005/8/layout/process4"/>
    <dgm:cxn modelId="{BA39F365-7381-4C4D-BD72-B05DA9993A58}" type="presParOf" srcId="{DB5D59AC-F3EA-F840-A970-BBF262CD4CE1}" destId="{61A635AC-2A60-9A41-91D1-055C72E33F27}" srcOrd="2" destOrd="0" presId="urn:microsoft.com/office/officeart/2005/8/layout/process4"/>
    <dgm:cxn modelId="{189ECA6B-1603-2740-8B16-206FE31920F8}" type="presParOf" srcId="{61A635AC-2A60-9A41-91D1-055C72E33F27}" destId="{7A76541F-146B-C44E-945A-DF4B672FD898}" srcOrd="0" destOrd="0" presId="urn:microsoft.com/office/officeart/2005/8/layout/process4"/>
    <dgm:cxn modelId="{49E68AAB-0721-6146-9FA5-3DFE7C0E5F66}" type="presParOf" srcId="{61A635AC-2A60-9A41-91D1-055C72E33F27}" destId="{CEE2F5D8-4492-1F4E-99FF-10597AF41EF6}" srcOrd="1" destOrd="0" presId="urn:microsoft.com/office/officeart/2005/8/layout/process4"/>
    <dgm:cxn modelId="{CBF69752-A737-F146-835A-DE67BAA9774F}" type="presParOf" srcId="{61A635AC-2A60-9A41-91D1-055C72E33F27}" destId="{FEFA17C6-4875-6C4E-8526-17155DE25096}" srcOrd="2" destOrd="0" presId="urn:microsoft.com/office/officeart/2005/8/layout/process4"/>
    <dgm:cxn modelId="{9A0DC2A8-B3CE-8E46-BCD8-E868331C90C7}" type="presParOf" srcId="{FEFA17C6-4875-6C4E-8526-17155DE25096}" destId="{7DEED0C6-9E26-D940-9FED-3DA3D5C71F42}" srcOrd="0" destOrd="0" presId="urn:microsoft.com/office/officeart/2005/8/layout/process4"/>
    <dgm:cxn modelId="{6ECA16A9-3917-B34C-920F-E9BD4A5FBC5D}" type="presParOf" srcId="{FEFA17C6-4875-6C4E-8526-17155DE25096}" destId="{F22472E1-11B0-4E43-985F-1AB471B91154}" srcOrd="1" destOrd="0" presId="urn:microsoft.com/office/officeart/2005/8/layout/process4"/>
    <dgm:cxn modelId="{2D54E3F7-C544-EA40-8973-D3C18C1CE859}" type="presParOf" srcId="{FEFA17C6-4875-6C4E-8526-17155DE25096}" destId="{091F15F7-DDC9-2C47-A06E-DEB7344EC096}" srcOrd="2" destOrd="0" presId="urn:microsoft.com/office/officeart/2005/8/layout/process4"/>
    <dgm:cxn modelId="{510A7328-A81B-404F-96BD-6ABFE0127D5A}" type="presParOf" srcId="{FEFA17C6-4875-6C4E-8526-17155DE25096}" destId="{E8DBF0FA-D181-9442-956E-CF15ABE6E1F3}" srcOrd="3" destOrd="0" presId="urn:microsoft.com/office/officeart/2005/8/layout/process4"/>
    <dgm:cxn modelId="{B1B98BCA-D29C-1548-8814-B0B98FCD7FF2}" type="presParOf" srcId="{FEFA17C6-4875-6C4E-8526-17155DE25096}" destId="{A54D0395-FB99-F04E-8A62-F6C21C5887CC}" srcOrd="4" destOrd="0" presId="urn:microsoft.com/office/officeart/2005/8/layout/process4"/>
    <dgm:cxn modelId="{E15885B8-D203-0C48-8C32-490A5386E793}" type="presParOf" srcId="{FEFA17C6-4875-6C4E-8526-17155DE25096}" destId="{C2A983F0-E22A-1949-8F86-AE7C02934D06}"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6D3A-E041-0F41-9743-05D37771CE27}">
      <dsp:nvSpPr>
        <dsp:cNvPr id="0" name=""/>
        <dsp:cNvSpPr/>
      </dsp:nvSpPr>
      <dsp:spPr>
        <a:xfrm>
          <a:off x="0" y="281775"/>
          <a:ext cx="7012370" cy="4536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130247-FB77-E342-8387-E3303F8CEE71}">
      <dsp:nvSpPr>
        <dsp:cNvPr id="0" name=""/>
        <dsp:cNvSpPr/>
      </dsp:nvSpPr>
      <dsp:spPr>
        <a:xfrm>
          <a:off x="350618" y="16095"/>
          <a:ext cx="4908659" cy="53136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SHOULD BE DEFINED BY MENTEE: MENTOR INTERACTION</a:t>
          </a:r>
        </a:p>
      </dsp:txBody>
      <dsp:txXfrm>
        <a:off x="376557" y="42034"/>
        <a:ext cx="4856781" cy="479482"/>
      </dsp:txXfrm>
    </dsp:sp>
    <dsp:sp modelId="{02F3E3BF-CDA3-E148-A16F-35F0DB5B49C5}">
      <dsp:nvSpPr>
        <dsp:cNvPr id="0" name=""/>
        <dsp:cNvSpPr/>
      </dsp:nvSpPr>
      <dsp:spPr>
        <a:xfrm>
          <a:off x="0" y="1098255"/>
          <a:ext cx="7012370" cy="2778299"/>
        </a:xfrm>
        <a:prstGeom prst="rect">
          <a:avLst/>
        </a:prstGeom>
        <a:solidFill>
          <a:schemeClr val="lt1">
            <a:alpha val="90000"/>
            <a:hueOff val="0"/>
            <a:satOff val="0"/>
            <a:lumOff val="0"/>
            <a:alphaOff val="0"/>
          </a:schemeClr>
        </a:solidFill>
        <a:ln w="12700" cap="rnd" cmpd="sng" algn="ctr">
          <a:solidFill>
            <a:schemeClr val="accent2">
              <a:hueOff val="595867"/>
              <a:satOff val="3457"/>
              <a:lumOff val="3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44238" tIns="374904" rIns="54423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EVALUATE CAREER GOALS</a:t>
          </a:r>
        </a:p>
        <a:p>
          <a:pPr marL="228600" lvl="1" indent="-228600" algn="l" defTabSz="889000">
            <a:lnSpc>
              <a:spcPct val="90000"/>
            </a:lnSpc>
            <a:spcBef>
              <a:spcPct val="0"/>
            </a:spcBef>
            <a:spcAft>
              <a:spcPct val="15000"/>
            </a:spcAft>
            <a:buChar char="•"/>
          </a:pPr>
          <a:r>
            <a:rPr lang="en-US" sz="2000" kern="1200" dirty="0"/>
            <a:t>ATTAIN TECHNICAL SKILLS, KNOWLEDGE AND CRITICAL THIKNING NEEDED FOR YOUR CAREER GOALS</a:t>
          </a:r>
        </a:p>
        <a:p>
          <a:pPr marL="228600" lvl="1" indent="-228600" algn="l" defTabSz="889000">
            <a:lnSpc>
              <a:spcPct val="90000"/>
            </a:lnSpc>
            <a:spcBef>
              <a:spcPct val="0"/>
            </a:spcBef>
            <a:spcAft>
              <a:spcPct val="15000"/>
            </a:spcAft>
            <a:buChar char="•"/>
          </a:pPr>
          <a:r>
            <a:rPr lang="en-US" sz="2000" kern="1200"/>
            <a:t>GAIN EXPERIENCES NEEDED FOR FUTURE CAREER</a:t>
          </a:r>
        </a:p>
        <a:p>
          <a:pPr marL="228600" lvl="1" indent="-228600" algn="l" defTabSz="889000">
            <a:lnSpc>
              <a:spcPct val="90000"/>
            </a:lnSpc>
            <a:spcBef>
              <a:spcPct val="0"/>
            </a:spcBef>
            <a:spcAft>
              <a:spcPct val="15000"/>
            </a:spcAft>
            <a:buChar char="•"/>
          </a:pPr>
          <a:r>
            <a:rPr lang="en-US" sz="2000" kern="1200"/>
            <a:t>DEVELOP PROFESSIONAL SKILLS FOR CHOSEN CAREER</a:t>
          </a:r>
        </a:p>
      </dsp:txBody>
      <dsp:txXfrm>
        <a:off x="0" y="1098255"/>
        <a:ext cx="7012370" cy="2778299"/>
      </dsp:txXfrm>
    </dsp:sp>
    <dsp:sp modelId="{2FEB3F70-7018-A043-8281-B79DDFF6C314}">
      <dsp:nvSpPr>
        <dsp:cNvPr id="0" name=""/>
        <dsp:cNvSpPr/>
      </dsp:nvSpPr>
      <dsp:spPr>
        <a:xfrm>
          <a:off x="350618" y="832575"/>
          <a:ext cx="4908659" cy="531360"/>
        </a:xfrm>
        <a:prstGeom prst="roundRect">
          <a:avLst/>
        </a:prstGeom>
        <a:gradFill rotWithShape="0">
          <a:gsLst>
            <a:gs pos="0">
              <a:schemeClr val="accent2">
                <a:hueOff val="595867"/>
                <a:satOff val="3457"/>
                <a:lumOff val="3432"/>
                <a:alphaOff val="0"/>
                <a:tint val="98000"/>
                <a:lumMod val="110000"/>
              </a:schemeClr>
            </a:gs>
            <a:gs pos="84000">
              <a:schemeClr val="accent2">
                <a:hueOff val="595867"/>
                <a:satOff val="3457"/>
                <a:lumOff val="3432"/>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a:t>IN GENERAL</a:t>
          </a:r>
        </a:p>
      </dsp:txBody>
      <dsp:txXfrm>
        <a:off x="376557" y="858514"/>
        <a:ext cx="4856781" cy="479482"/>
      </dsp:txXfrm>
    </dsp:sp>
    <dsp:sp modelId="{A9BAEAA5-CF83-794F-A8C9-3F575690AE53}">
      <dsp:nvSpPr>
        <dsp:cNvPr id="0" name=""/>
        <dsp:cNvSpPr/>
      </dsp:nvSpPr>
      <dsp:spPr>
        <a:xfrm>
          <a:off x="0" y="4239435"/>
          <a:ext cx="7012370" cy="453600"/>
        </a:xfrm>
        <a:prstGeom prst="rect">
          <a:avLst/>
        </a:prstGeom>
        <a:solidFill>
          <a:schemeClr val="lt1">
            <a:alpha val="90000"/>
            <a:hueOff val="0"/>
            <a:satOff val="0"/>
            <a:lumOff val="0"/>
            <a:alphaOff val="0"/>
          </a:schemeClr>
        </a:solidFill>
        <a:ln w="12700" cap="rnd" cmpd="sng" algn="ctr">
          <a:solidFill>
            <a:schemeClr val="accent2">
              <a:hueOff val="1191735"/>
              <a:satOff val="6913"/>
              <a:lumOff val="6864"/>
              <a:alphaOff val="0"/>
            </a:schemeClr>
          </a:solidFill>
          <a:prstDash val="solid"/>
        </a:ln>
        <a:effectLst/>
      </dsp:spPr>
      <dsp:style>
        <a:lnRef idx="1">
          <a:scrgbClr r="0" g="0" b="0"/>
        </a:lnRef>
        <a:fillRef idx="1">
          <a:scrgbClr r="0" g="0" b="0"/>
        </a:fillRef>
        <a:effectRef idx="0">
          <a:scrgbClr r="0" g="0" b="0"/>
        </a:effectRef>
        <a:fontRef idx="minor"/>
      </dsp:style>
    </dsp:sp>
    <dsp:sp modelId="{02F7FB11-217A-F142-916F-ABE24C608A92}">
      <dsp:nvSpPr>
        <dsp:cNvPr id="0" name=""/>
        <dsp:cNvSpPr/>
      </dsp:nvSpPr>
      <dsp:spPr>
        <a:xfrm>
          <a:off x="350618" y="3973755"/>
          <a:ext cx="4908659" cy="53136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REVISITED AND ASSESSED REGULARLY</a:t>
          </a:r>
        </a:p>
      </dsp:txBody>
      <dsp:txXfrm>
        <a:off x="376557" y="3999694"/>
        <a:ext cx="4856781"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DA4EE-B5DB-47D4-BEA6-8191BCB62DB6}">
      <dsp:nvSpPr>
        <dsp:cNvPr id="0" name=""/>
        <dsp:cNvSpPr/>
      </dsp:nvSpPr>
      <dsp:spPr>
        <a:xfrm>
          <a:off x="0" y="574"/>
          <a:ext cx="7012370" cy="1345137"/>
        </a:xfrm>
        <a:prstGeom prst="roundRect">
          <a:avLst>
            <a:gd name="adj" fmla="val 10000"/>
          </a:avLst>
        </a:prstGeom>
        <a:solidFill>
          <a:schemeClr val="tx1"/>
        </a:solidFill>
        <a:ln>
          <a:noFill/>
        </a:ln>
        <a:effectLst/>
      </dsp:spPr>
      <dsp:style>
        <a:lnRef idx="0">
          <a:scrgbClr r="0" g="0" b="0"/>
        </a:lnRef>
        <a:fillRef idx="1">
          <a:scrgbClr r="0" g="0" b="0"/>
        </a:fillRef>
        <a:effectRef idx="0">
          <a:scrgbClr r="0" g="0" b="0"/>
        </a:effectRef>
        <a:fontRef idx="minor"/>
      </dsp:style>
    </dsp:sp>
    <dsp:sp modelId="{89D2BA12-C0A2-4B0B-B13C-96B2411BDD8A}">
      <dsp:nvSpPr>
        <dsp:cNvPr id="0" name=""/>
        <dsp:cNvSpPr/>
      </dsp:nvSpPr>
      <dsp:spPr>
        <a:xfrm>
          <a:off x="406904" y="303230"/>
          <a:ext cx="739825" cy="7398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A064B8E-6F87-4A02-9AD6-93D1DF108333}">
      <dsp:nvSpPr>
        <dsp:cNvPr id="0" name=""/>
        <dsp:cNvSpPr/>
      </dsp:nvSpPr>
      <dsp:spPr>
        <a:xfrm>
          <a:off x="1553633" y="574"/>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RECOGNIZE INDIVIDUALS HAVE DIFFERENT STYLES</a:t>
          </a:r>
        </a:p>
      </dsp:txBody>
      <dsp:txXfrm>
        <a:off x="1553633" y="574"/>
        <a:ext cx="3155566" cy="1345137"/>
      </dsp:txXfrm>
    </dsp:sp>
    <dsp:sp modelId="{1258F6E3-215A-4A62-BD3D-AE243530AEAC}">
      <dsp:nvSpPr>
        <dsp:cNvPr id="0" name=""/>
        <dsp:cNvSpPr/>
      </dsp:nvSpPr>
      <dsp:spPr>
        <a:xfrm>
          <a:off x="4709200" y="574"/>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AFFECTED BY BACKGROUND, POWER DYNAMICS,  OUTSIDE INFLUENCES, </a:t>
          </a:r>
        </a:p>
      </dsp:txBody>
      <dsp:txXfrm>
        <a:off x="4709200" y="574"/>
        <a:ext cx="2303169" cy="1345137"/>
      </dsp:txXfrm>
    </dsp:sp>
    <dsp:sp modelId="{0A1D8A51-6C83-46A6-A326-20100D8A143A}">
      <dsp:nvSpPr>
        <dsp:cNvPr id="0" name=""/>
        <dsp:cNvSpPr/>
      </dsp:nvSpPr>
      <dsp:spPr>
        <a:xfrm>
          <a:off x="0" y="1681996"/>
          <a:ext cx="7012370" cy="1345137"/>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C6AF51F5-0B9D-4CF8-A215-549CA0FF0D1E}">
      <dsp:nvSpPr>
        <dsp:cNvPr id="0" name=""/>
        <dsp:cNvSpPr/>
      </dsp:nvSpPr>
      <dsp:spPr>
        <a:xfrm>
          <a:off x="406904" y="1984652"/>
          <a:ext cx="739825" cy="7398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06B997-BA7F-44AE-BB2E-3A4D0AD13A28}">
      <dsp:nvSpPr>
        <dsp:cNvPr id="0" name=""/>
        <dsp:cNvSpPr/>
      </dsp:nvSpPr>
      <dsp:spPr>
        <a:xfrm>
          <a:off x="1553633" y="1681996"/>
          <a:ext cx="545873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ACCEPT (even seek) AND IMPLEMENT CONSTRUCTIVE FEEDBACK</a:t>
          </a:r>
        </a:p>
      </dsp:txBody>
      <dsp:txXfrm>
        <a:off x="1553633" y="1681996"/>
        <a:ext cx="5458736" cy="1345137"/>
      </dsp:txXfrm>
    </dsp:sp>
    <dsp:sp modelId="{C3DD55C2-466D-4F6E-913B-E6F0CA61322B}">
      <dsp:nvSpPr>
        <dsp:cNvPr id="0" name=""/>
        <dsp:cNvSpPr/>
      </dsp:nvSpPr>
      <dsp:spPr>
        <a:xfrm>
          <a:off x="0" y="3363418"/>
          <a:ext cx="7012370" cy="1345137"/>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5254916D-E7EB-4D75-A5DB-B902F0CA3D51}">
      <dsp:nvSpPr>
        <dsp:cNvPr id="0" name=""/>
        <dsp:cNvSpPr/>
      </dsp:nvSpPr>
      <dsp:spPr>
        <a:xfrm>
          <a:off x="406904" y="3666074"/>
          <a:ext cx="739825" cy="7398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a:outerShdw blurRad="50800" dist="50800" dir="5400000" algn="ctr" rotWithShape="0">
            <a:schemeClr val="tx2">
              <a:lumMod val="25000"/>
            </a:schemeClr>
          </a:outerShdw>
        </a:effectLst>
      </dsp:spPr>
      <dsp:style>
        <a:lnRef idx="2">
          <a:scrgbClr r="0" g="0" b="0"/>
        </a:lnRef>
        <a:fillRef idx="1">
          <a:scrgbClr r="0" g="0" b="0"/>
        </a:fillRef>
        <a:effectRef idx="0">
          <a:scrgbClr r="0" g="0" b="0"/>
        </a:effectRef>
        <a:fontRef idx="minor">
          <a:schemeClr val="lt1"/>
        </a:fontRef>
      </dsp:style>
    </dsp:sp>
    <dsp:sp modelId="{565342F9-8E85-4310-B1DF-9E54E6206065}">
      <dsp:nvSpPr>
        <dsp:cNvPr id="0" name=""/>
        <dsp:cNvSpPr/>
      </dsp:nvSpPr>
      <dsp:spPr>
        <a:xfrm>
          <a:off x="1553633" y="3363418"/>
          <a:ext cx="3155566"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USE MUTLIPLE MODES OF</a:t>
          </a:r>
          <a:r>
            <a:rPr lang="en-US" sz="2500" kern="1200" dirty="0"/>
            <a:t> </a:t>
          </a:r>
          <a:r>
            <a:rPr lang="en-US" sz="2500" kern="1200" dirty="0">
              <a:solidFill>
                <a:schemeClr val="bg1"/>
              </a:solidFill>
            </a:rPr>
            <a:t>COMMUNICATION</a:t>
          </a:r>
        </a:p>
      </dsp:txBody>
      <dsp:txXfrm>
        <a:off x="1553633" y="3363418"/>
        <a:ext cx="3155566" cy="1345137"/>
      </dsp:txXfrm>
    </dsp:sp>
    <dsp:sp modelId="{3577E680-6515-4744-B620-D732E69B64A8}">
      <dsp:nvSpPr>
        <dsp:cNvPr id="0" name=""/>
        <dsp:cNvSpPr/>
      </dsp:nvSpPr>
      <dsp:spPr>
        <a:xfrm>
          <a:off x="4709200" y="3363418"/>
          <a:ext cx="2303169" cy="134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360" tIns="142360" rIns="142360" bIns="142360"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DIRECT</a:t>
          </a:r>
        </a:p>
        <a:p>
          <a:pPr marL="0" lvl="0" indent="0" algn="l" defTabSz="666750">
            <a:lnSpc>
              <a:spcPct val="90000"/>
            </a:lnSpc>
            <a:spcBef>
              <a:spcPct val="0"/>
            </a:spcBef>
            <a:spcAft>
              <a:spcPct val="35000"/>
            </a:spcAft>
            <a:buNone/>
          </a:pPr>
          <a:r>
            <a:rPr lang="en-US" sz="1500" kern="1200" dirty="0">
              <a:solidFill>
                <a:schemeClr val="bg1"/>
              </a:solidFill>
            </a:rPr>
            <a:t>DISTANT</a:t>
          </a:r>
        </a:p>
        <a:p>
          <a:pPr marL="0" lvl="0" indent="0" algn="l" defTabSz="666750">
            <a:lnSpc>
              <a:spcPct val="90000"/>
            </a:lnSpc>
            <a:spcBef>
              <a:spcPct val="0"/>
            </a:spcBef>
            <a:spcAft>
              <a:spcPct val="35000"/>
            </a:spcAft>
            <a:buNone/>
          </a:pPr>
          <a:r>
            <a:rPr lang="en-US" sz="1500" kern="1200" dirty="0">
              <a:solidFill>
                <a:schemeClr val="bg1"/>
              </a:solidFill>
            </a:rPr>
            <a:t>WRITTEN</a:t>
          </a:r>
        </a:p>
        <a:p>
          <a:pPr marL="0" lvl="0" indent="0" algn="l" defTabSz="666750">
            <a:lnSpc>
              <a:spcPct val="90000"/>
            </a:lnSpc>
            <a:spcBef>
              <a:spcPct val="0"/>
            </a:spcBef>
            <a:spcAft>
              <a:spcPct val="35000"/>
            </a:spcAft>
            <a:buNone/>
          </a:pPr>
          <a:r>
            <a:rPr lang="en-US" sz="1500" kern="1200" dirty="0">
              <a:solidFill>
                <a:schemeClr val="bg1"/>
              </a:solidFill>
            </a:rPr>
            <a:t>VERBAL</a:t>
          </a:r>
        </a:p>
      </dsp:txBody>
      <dsp:txXfrm>
        <a:off x="4709200" y="3363418"/>
        <a:ext cx="2303169" cy="134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99A6-2013-C342-94FD-BA5BC464117E}">
      <dsp:nvSpPr>
        <dsp:cNvPr id="0" name=""/>
        <dsp:cNvSpPr/>
      </dsp:nvSpPr>
      <dsp:spPr>
        <a:xfrm>
          <a:off x="3923" y="175667"/>
          <a:ext cx="2244147" cy="673244"/>
        </a:xfrm>
        <a:prstGeom prst="chevron">
          <a:avLst>
            <a:gd name="adj" fmla="val 30000"/>
          </a:avLst>
        </a:prstGeom>
        <a:solidFill>
          <a:schemeClr val="accent1">
            <a:alpha val="90000"/>
            <a:hueOff val="0"/>
            <a:satOff val="0"/>
            <a:lumOff val="0"/>
            <a:alphaOff val="0"/>
          </a:schemeClr>
        </a:solidFill>
        <a:ln w="22225" cap="rnd"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Identify</a:t>
          </a:r>
        </a:p>
      </dsp:txBody>
      <dsp:txXfrm>
        <a:off x="205896" y="175667"/>
        <a:ext cx="1840201" cy="673244"/>
      </dsp:txXfrm>
    </dsp:sp>
    <dsp:sp modelId="{9542332C-2275-D540-839D-CBC813921E2E}">
      <dsp:nvSpPr>
        <dsp:cNvPr id="0" name=""/>
        <dsp:cNvSpPr/>
      </dsp:nvSpPr>
      <dsp:spPr>
        <a:xfrm>
          <a:off x="3923"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Identify your and your mentor’s preferred style of communication </a:t>
          </a:r>
        </a:p>
      </dsp:txBody>
      <dsp:txXfrm>
        <a:off x="3923" y="848912"/>
        <a:ext cx="2042174" cy="3463936"/>
      </dsp:txXfrm>
    </dsp:sp>
    <dsp:sp modelId="{04AC9767-18D0-2D49-931C-4AC86BD31028}">
      <dsp:nvSpPr>
        <dsp:cNvPr id="0" name=""/>
        <dsp:cNvSpPr/>
      </dsp:nvSpPr>
      <dsp:spPr>
        <a:xfrm>
          <a:off x="2193029" y="175667"/>
          <a:ext cx="2244147" cy="673244"/>
        </a:xfrm>
        <a:prstGeom prst="chevron">
          <a:avLst>
            <a:gd name="adj" fmla="val 30000"/>
          </a:avLst>
        </a:prstGeom>
        <a:solidFill>
          <a:schemeClr val="accent1">
            <a:alpha val="90000"/>
            <a:hueOff val="0"/>
            <a:satOff val="0"/>
            <a:lumOff val="0"/>
            <a:alphaOff val="-10000"/>
          </a:schemeClr>
        </a:solidFill>
        <a:ln w="22225" cap="rnd" cmpd="sng" algn="ctr">
          <a:solidFill>
            <a:schemeClr val="accent1">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Determine</a:t>
          </a:r>
        </a:p>
      </dsp:txBody>
      <dsp:txXfrm>
        <a:off x="2395002" y="175667"/>
        <a:ext cx="1840201" cy="673244"/>
      </dsp:txXfrm>
    </dsp:sp>
    <dsp:sp modelId="{43B0A2C0-0308-1F44-89EE-6EEEE8777C2A}">
      <dsp:nvSpPr>
        <dsp:cNvPr id="0" name=""/>
        <dsp:cNvSpPr/>
      </dsp:nvSpPr>
      <dsp:spPr>
        <a:xfrm>
          <a:off x="2193029"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Determine mentor’s and your preferred medium for communication</a:t>
          </a:r>
        </a:p>
      </dsp:txBody>
      <dsp:txXfrm>
        <a:off x="2193029" y="848912"/>
        <a:ext cx="2042174" cy="3463936"/>
      </dsp:txXfrm>
    </dsp:sp>
    <dsp:sp modelId="{72BE5DAA-1199-7B4D-9156-74EF563DF7A1}">
      <dsp:nvSpPr>
        <dsp:cNvPr id="0" name=""/>
        <dsp:cNvSpPr/>
      </dsp:nvSpPr>
      <dsp:spPr>
        <a:xfrm>
          <a:off x="4382135" y="175667"/>
          <a:ext cx="2244147" cy="673244"/>
        </a:xfrm>
        <a:prstGeom prst="chevron">
          <a:avLst>
            <a:gd name="adj" fmla="val 30000"/>
          </a:avLst>
        </a:prstGeom>
        <a:solidFill>
          <a:schemeClr val="accent1">
            <a:alpha val="90000"/>
            <a:hueOff val="0"/>
            <a:satOff val="0"/>
            <a:lumOff val="0"/>
            <a:alphaOff val="-20000"/>
          </a:schemeClr>
        </a:solidFill>
        <a:ln w="22225" cap="rnd"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Establish</a:t>
          </a:r>
        </a:p>
      </dsp:txBody>
      <dsp:txXfrm>
        <a:off x="4584108" y="175667"/>
        <a:ext cx="1840201" cy="673244"/>
      </dsp:txXfrm>
    </dsp:sp>
    <dsp:sp modelId="{93406F3F-E1DD-994F-85B1-477AD5C3A3C5}">
      <dsp:nvSpPr>
        <dsp:cNvPr id="0" name=""/>
        <dsp:cNvSpPr/>
      </dsp:nvSpPr>
      <dsp:spPr>
        <a:xfrm>
          <a:off x="4382135"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Establish working communication medium for you and your mentor</a:t>
          </a:r>
        </a:p>
      </dsp:txBody>
      <dsp:txXfrm>
        <a:off x="4382135" y="848912"/>
        <a:ext cx="2042174" cy="3463936"/>
      </dsp:txXfrm>
    </dsp:sp>
    <dsp:sp modelId="{7084D6BD-DD6B-9947-B6FA-B44AF6C8B424}">
      <dsp:nvSpPr>
        <dsp:cNvPr id="0" name=""/>
        <dsp:cNvSpPr/>
      </dsp:nvSpPr>
      <dsp:spPr>
        <a:xfrm>
          <a:off x="6571240" y="175667"/>
          <a:ext cx="2244147" cy="673244"/>
        </a:xfrm>
        <a:prstGeom prst="chevron">
          <a:avLst>
            <a:gd name="adj" fmla="val 30000"/>
          </a:avLst>
        </a:prstGeom>
        <a:solidFill>
          <a:schemeClr val="accent1">
            <a:alpha val="90000"/>
            <a:hueOff val="0"/>
            <a:satOff val="0"/>
            <a:lumOff val="0"/>
            <a:alphaOff val="-30000"/>
          </a:schemeClr>
        </a:solidFill>
        <a:ln w="22225" cap="rnd" cmpd="sng" algn="ctr">
          <a:solidFill>
            <a:schemeClr val="accent1">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Track and share</a:t>
          </a:r>
        </a:p>
      </dsp:txBody>
      <dsp:txXfrm>
        <a:off x="6773213" y="175667"/>
        <a:ext cx="1840201" cy="673244"/>
      </dsp:txXfrm>
    </dsp:sp>
    <dsp:sp modelId="{859013DF-B927-FD45-AA5C-FE147E433025}">
      <dsp:nvSpPr>
        <dsp:cNvPr id="0" name=""/>
        <dsp:cNvSpPr/>
      </dsp:nvSpPr>
      <dsp:spPr>
        <a:xfrm>
          <a:off x="6571240"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a:t>Track and share progress toward goals</a:t>
          </a:r>
        </a:p>
      </dsp:txBody>
      <dsp:txXfrm>
        <a:off x="6571240" y="848912"/>
        <a:ext cx="2042174" cy="3463936"/>
      </dsp:txXfrm>
    </dsp:sp>
    <dsp:sp modelId="{E0B5FD4A-DC24-D948-9431-0CCBA8849265}">
      <dsp:nvSpPr>
        <dsp:cNvPr id="0" name=""/>
        <dsp:cNvSpPr/>
      </dsp:nvSpPr>
      <dsp:spPr>
        <a:xfrm>
          <a:off x="8760346" y="175667"/>
          <a:ext cx="2244147" cy="673244"/>
        </a:xfrm>
        <a:prstGeom prst="chevron">
          <a:avLst>
            <a:gd name="adj" fmla="val 30000"/>
          </a:avLst>
        </a:prstGeom>
        <a:solidFill>
          <a:schemeClr val="accent1">
            <a:alpha val="90000"/>
            <a:hueOff val="0"/>
            <a:satOff val="0"/>
            <a:lumOff val="0"/>
            <a:alphaOff val="-40000"/>
          </a:schemeClr>
        </a:solidFill>
        <a:ln w="22225" cap="rnd"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27" tIns="83127" rIns="83127" bIns="83127" numCol="1" spcCol="1270" anchor="ctr" anchorCtr="0">
          <a:noAutofit/>
        </a:bodyPr>
        <a:lstStyle/>
        <a:p>
          <a:pPr marL="0" lvl="0" indent="0" algn="ctr" defTabSz="933450">
            <a:lnSpc>
              <a:spcPct val="90000"/>
            </a:lnSpc>
            <a:spcBef>
              <a:spcPct val="0"/>
            </a:spcBef>
            <a:spcAft>
              <a:spcPct val="35000"/>
            </a:spcAft>
            <a:buNone/>
          </a:pPr>
          <a:r>
            <a:rPr lang="en-US" sz="2100" kern="1200"/>
            <a:t>Prepare</a:t>
          </a:r>
        </a:p>
      </dsp:txBody>
      <dsp:txXfrm>
        <a:off x="8962319" y="175667"/>
        <a:ext cx="1840201" cy="673244"/>
      </dsp:txXfrm>
    </dsp:sp>
    <dsp:sp modelId="{2772E99F-6685-DD45-A136-26D66D09794F}">
      <dsp:nvSpPr>
        <dsp:cNvPr id="0" name=""/>
        <dsp:cNvSpPr/>
      </dsp:nvSpPr>
      <dsp:spPr>
        <a:xfrm>
          <a:off x="8760346" y="848912"/>
          <a:ext cx="2042174" cy="346393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377" tIns="161377" rIns="161377" bIns="322754" numCol="1" spcCol="1270" anchor="t" anchorCtr="0">
          <a:noAutofit/>
        </a:bodyPr>
        <a:lstStyle/>
        <a:p>
          <a:pPr marL="0" lvl="0" indent="0" algn="l" defTabSz="933450">
            <a:lnSpc>
              <a:spcPct val="90000"/>
            </a:lnSpc>
            <a:spcBef>
              <a:spcPct val="0"/>
            </a:spcBef>
            <a:spcAft>
              <a:spcPct val="35000"/>
            </a:spcAft>
            <a:buNone/>
          </a:pPr>
          <a:r>
            <a:rPr lang="en-US" sz="2100" kern="1200" dirty="0"/>
            <a:t>Prepare for each meeting</a:t>
          </a:r>
        </a:p>
        <a:p>
          <a:pPr marL="228600" lvl="1" indent="-228600" algn="l" defTabSz="933450">
            <a:lnSpc>
              <a:spcPct val="90000"/>
            </a:lnSpc>
            <a:spcBef>
              <a:spcPct val="0"/>
            </a:spcBef>
            <a:spcAft>
              <a:spcPct val="15000"/>
            </a:spcAft>
            <a:buChar char="•"/>
          </a:pPr>
          <a:r>
            <a:rPr lang="en-US" sz="2100" kern="1200" dirty="0"/>
            <a:t>State at the start what you want to get out of it</a:t>
          </a:r>
        </a:p>
        <a:p>
          <a:pPr marL="228600" lvl="1" indent="-228600" algn="l" defTabSz="933450">
            <a:lnSpc>
              <a:spcPct val="90000"/>
            </a:lnSpc>
            <a:spcBef>
              <a:spcPct val="0"/>
            </a:spcBef>
            <a:spcAft>
              <a:spcPct val="15000"/>
            </a:spcAft>
            <a:buChar char="•"/>
          </a:pPr>
          <a:r>
            <a:rPr lang="en-US" sz="2100" kern="1200" dirty="0"/>
            <a:t>Let your mentor know what you need</a:t>
          </a:r>
        </a:p>
      </dsp:txBody>
      <dsp:txXfrm>
        <a:off x="8760346" y="848912"/>
        <a:ext cx="2042174" cy="3463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94436-69E2-C04D-965D-B71B37B6E499}">
      <dsp:nvSpPr>
        <dsp:cNvPr id="0" name=""/>
        <dsp:cNvSpPr/>
      </dsp:nvSpPr>
      <dsp:spPr>
        <a:xfrm>
          <a:off x="0" y="66180"/>
          <a:ext cx="7012370" cy="7722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Generational</a:t>
          </a:r>
        </a:p>
      </dsp:txBody>
      <dsp:txXfrm>
        <a:off x="37696" y="103876"/>
        <a:ext cx="6936978" cy="696808"/>
      </dsp:txXfrm>
    </dsp:sp>
    <dsp:sp modelId="{C7D2EC8C-6D47-3746-9DBD-AD7F2D55B6E8}">
      <dsp:nvSpPr>
        <dsp:cNvPr id="0" name=""/>
        <dsp:cNvSpPr/>
      </dsp:nvSpPr>
      <dsp:spPr>
        <a:xfrm>
          <a:off x="0" y="933420"/>
          <a:ext cx="7012370" cy="772200"/>
        </a:xfrm>
        <a:prstGeom prst="roundRect">
          <a:avLst/>
        </a:prstGeom>
        <a:gradFill rotWithShape="0">
          <a:gsLst>
            <a:gs pos="0">
              <a:schemeClr val="accent2">
                <a:hueOff val="397245"/>
                <a:satOff val="2304"/>
                <a:lumOff val="2288"/>
                <a:alphaOff val="0"/>
                <a:tint val="98000"/>
                <a:lumMod val="110000"/>
              </a:schemeClr>
            </a:gs>
            <a:gs pos="84000">
              <a:schemeClr val="accent2">
                <a:hueOff val="397245"/>
                <a:satOff val="2304"/>
                <a:lumOff val="228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Positionality</a:t>
          </a:r>
        </a:p>
      </dsp:txBody>
      <dsp:txXfrm>
        <a:off x="37696" y="971116"/>
        <a:ext cx="6936978" cy="696808"/>
      </dsp:txXfrm>
    </dsp:sp>
    <dsp:sp modelId="{C282AE33-E28B-EA43-86DE-2B0CF42C8D5C}">
      <dsp:nvSpPr>
        <dsp:cNvPr id="0" name=""/>
        <dsp:cNvSpPr/>
      </dsp:nvSpPr>
      <dsp:spPr>
        <a:xfrm>
          <a:off x="0" y="1705620"/>
          <a:ext cx="7012370"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Geography</a:t>
          </a:r>
        </a:p>
        <a:p>
          <a:pPr marL="228600" lvl="1" indent="-228600" algn="l" defTabSz="1155700">
            <a:lnSpc>
              <a:spcPct val="90000"/>
            </a:lnSpc>
            <a:spcBef>
              <a:spcPct val="0"/>
            </a:spcBef>
            <a:spcAft>
              <a:spcPct val="20000"/>
            </a:spcAft>
            <a:buChar char="•"/>
          </a:pPr>
          <a:r>
            <a:rPr lang="en-US" sz="2600" kern="1200" dirty="0"/>
            <a:t>Components of Personal identity</a:t>
          </a:r>
        </a:p>
        <a:p>
          <a:pPr marL="228600" lvl="1" indent="-228600" algn="l" defTabSz="1155700">
            <a:lnSpc>
              <a:spcPct val="90000"/>
            </a:lnSpc>
            <a:spcBef>
              <a:spcPct val="0"/>
            </a:spcBef>
            <a:spcAft>
              <a:spcPct val="20000"/>
            </a:spcAft>
            <a:buChar char="•"/>
          </a:pPr>
          <a:r>
            <a:rPr lang="en-US" sz="2600" kern="1200" dirty="0"/>
            <a:t>Power Dynamics</a:t>
          </a:r>
        </a:p>
      </dsp:txBody>
      <dsp:txXfrm>
        <a:off x="0" y="1705620"/>
        <a:ext cx="7012370" cy="1297890"/>
      </dsp:txXfrm>
    </dsp:sp>
    <dsp:sp modelId="{29B74D8B-200F-ED46-93E3-CC88B3B2D1BA}">
      <dsp:nvSpPr>
        <dsp:cNvPr id="0" name=""/>
        <dsp:cNvSpPr/>
      </dsp:nvSpPr>
      <dsp:spPr>
        <a:xfrm>
          <a:off x="0" y="3003510"/>
          <a:ext cx="7012370" cy="772200"/>
        </a:xfrm>
        <a:prstGeom prst="roundRect">
          <a:avLst/>
        </a:prstGeom>
        <a:gradFill rotWithShape="0">
          <a:gsLst>
            <a:gs pos="0">
              <a:schemeClr val="accent2">
                <a:hueOff val="794490"/>
                <a:satOff val="4609"/>
                <a:lumOff val="4576"/>
                <a:alphaOff val="0"/>
                <a:tint val="98000"/>
                <a:lumMod val="110000"/>
              </a:schemeClr>
            </a:gs>
            <a:gs pos="84000">
              <a:schemeClr val="accent2">
                <a:hueOff val="794490"/>
                <a:satOff val="4609"/>
                <a:lumOff val="4576"/>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Experiences</a:t>
          </a:r>
        </a:p>
      </dsp:txBody>
      <dsp:txXfrm>
        <a:off x="37696" y="3041206"/>
        <a:ext cx="6936978" cy="696808"/>
      </dsp:txXfrm>
    </dsp:sp>
    <dsp:sp modelId="{942504E7-CFE1-C746-A09E-2D54D5BC9CB8}">
      <dsp:nvSpPr>
        <dsp:cNvPr id="0" name=""/>
        <dsp:cNvSpPr/>
      </dsp:nvSpPr>
      <dsp:spPr>
        <a:xfrm>
          <a:off x="0" y="3870750"/>
          <a:ext cx="7012370" cy="772200"/>
        </a:xfrm>
        <a:prstGeom prst="roundRec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Mindset</a:t>
          </a:r>
        </a:p>
      </dsp:txBody>
      <dsp:txXfrm>
        <a:off x="37696" y="3908446"/>
        <a:ext cx="6936978"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76F1-B29A-5B41-A28B-139790C9795F}">
      <dsp:nvSpPr>
        <dsp:cNvPr id="0" name=""/>
        <dsp:cNvSpPr/>
      </dsp:nvSpPr>
      <dsp:spPr>
        <a:xfrm>
          <a:off x="1402474" y="2172"/>
          <a:ext cx="5609896" cy="1125546"/>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Establish regular meeting schedules</a:t>
          </a:r>
        </a:p>
      </dsp:txBody>
      <dsp:txXfrm>
        <a:off x="1402474" y="2172"/>
        <a:ext cx="5609896" cy="1125546"/>
      </dsp:txXfrm>
    </dsp:sp>
    <dsp:sp modelId="{DB8319F2-368B-8D42-BF0F-B3ED1E97C8D4}">
      <dsp:nvSpPr>
        <dsp:cNvPr id="0" name=""/>
        <dsp:cNvSpPr/>
      </dsp:nvSpPr>
      <dsp:spPr>
        <a:xfrm>
          <a:off x="0" y="2172"/>
          <a:ext cx="1402474" cy="1125546"/>
        </a:xfrm>
        <a:prstGeom prst="rect">
          <a:avLst/>
        </a:prstGeom>
        <a:solidFill>
          <a:schemeClr val="lt1">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172"/>
        <a:ext cx="1402474" cy="1125546"/>
      </dsp:txXfrm>
    </dsp:sp>
    <dsp:sp modelId="{861C32DD-2C3A-4D44-BEC6-5A3D3F249555}">
      <dsp:nvSpPr>
        <dsp:cNvPr id="0" name=""/>
        <dsp:cNvSpPr/>
      </dsp:nvSpPr>
      <dsp:spPr>
        <a:xfrm>
          <a:off x="1402474" y="1195252"/>
          <a:ext cx="5609896" cy="1125546"/>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a:t>Set your agenda for each meeting</a:t>
          </a:r>
        </a:p>
      </dsp:txBody>
      <dsp:txXfrm>
        <a:off x="1402474" y="1195252"/>
        <a:ext cx="5609896" cy="1125546"/>
      </dsp:txXfrm>
    </dsp:sp>
    <dsp:sp modelId="{6EC90E1F-9F8C-584C-A62C-64951B94729F}">
      <dsp:nvSpPr>
        <dsp:cNvPr id="0" name=""/>
        <dsp:cNvSpPr/>
      </dsp:nvSpPr>
      <dsp:spPr>
        <a:xfrm>
          <a:off x="0" y="1195252"/>
          <a:ext cx="1402474" cy="1125546"/>
        </a:xfrm>
        <a:prstGeom prst="rect">
          <a:avLst/>
        </a:prstGeom>
        <a:solidFill>
          <a:schemeClr val="lt1">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Set</a:t>
          </a:r>
        </a:p>
      </dsp:txBody>
      <dsp:txXfrm>
        <a:off x="0" y="1195252"/>
        <a:ext cx="1402474" cy="1125546"/>
      </dsp:txXfrm>
    </dsp:sp>
    <dsp:sp modelId="{05CD487D-54D7-3248-9A63-40D0C112FB40}">
      <dsp:nvSpPr>
        <dsp:cNvPr id="0" name=""/>
        <dsp:cNvSpPr/>
      </dsp:nvSpPr>
      <dsp:spPr>
        <a:xfrm>
          <a:off x="1402474" y="2388331"/>
          <a:ext cx="5609896" cy="1125546"/>
        </a:xfrm>
        <a:prstGeom prst="rect">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dirty="0"/>
            <a:t>Establish your anticipated milestones and deliverables and request feedback</a:t>
          </a:r>
        </a:p>
      </dsp:txBody>
      <dsp:txXfrm>
        <a:off x="1402474" y="2388331"/>
        <a:ext cx="5609896" cy="1125546"/>
      </dsp:txXfrm>
    </dsp:sp>
    <dsp:sp modelId="{809F57AE-0578-F146-B9DE-46C70C6C657E}">
      <dsp:nvSpPr>
        <dsp:cNvPr id="0" name=""/>
        <dsp:cNvSpPr/>
      </dsp:nvSpPr>
      <dsp:spPr>
        <a:xfrm>
          <a:off x="0" y="2388331"/>
          <a:ext cx="1402474" cy="1125546"/>
        </a:xfrm>
        <a:prstGeom prst="rect">
          <a:avLst/>
        </a:prstGeom>
        <a:solidFill>
          <a:schemeClr val="lt1">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Establish</a:t>
          </a:r>
        </a:p>
      </dsp:txBody>
      <dsp:txXfrm>
        <a:off x="0" y="2388331"/>
        <a:ext cx="1402474" cy="1125546"/>
      </dsp:txXfrm>
    </dsp:sp>
    <dsp:sp modelId="{383378FC-821B-304D-B284-CF254954C265}">
      <dsp:nvSpPr>
        <dsp:cNvPr id="0" name=""/>
        <dsp:cNvSpPr/>
      </dsp:nvSpPr>
      <dsp:spPr>
        <a:xfrm>
          <a:off x="1402474" y="3581411"/>
          <a:ext cx="5609896" cy="1125546"/>
        </a:xfrm>
        <a:prstGeom prst="rect">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8848" tIns="285889" rIns="108848" bIns="285889" numCol="1" spcCol="1270" anchor="ctr" anchorCtr="0">
          <a:noAutofit/>
        </a:bodyPr>
        <a:lstStyle/>
        <a:p>
          <a:pPr marL="0" lvl="0" indent="0" algn="l" defTabSz="1066800">
            <a:lnSpc>
              <a:spcPct val="90000"/>
            </a:lnSpc>
            <a:spcBef>
              <a:spcPct val="0"/>
            </a:spcBef>
            <a:spcAft>
              <a:spcPct val="35000"/>
            </a:spcAft>
            <a:buNone/>
          </a:pPr>
          <a:r>
            <a:rPr lang="en-US" sz="2400" kern="1200" dirty="0"/>
            <a:t>Leverage the opportunity of using your </a:t>
          </a:r>
          <a:r>
            <a:rPr lang="en-US" sz="2400" kern="1200" dirty="0">
              <a:solidFill>
                <a:srgbClr val="FFFF00"/>
              </a:solidFill>
            </a:rPr>
            <a:t>BGS Mentoring </a:t>
          </a:r>
          <a:r>
            <a:rPr lang="en-US" sz="2400" kern="1200" dirty="0"/>
            <a:t>compact and </a:t>
          </a:r>
          <a:r>
            <a:rPr lang="en-US" sz="2400" kern="1200" dirty="0">
              <a:solidFill>
                <a:srgbClr val="FFFF00"/>
              </a:solidFill>
            </a:rPr>
            <a:t>IDPs</a:t>
          </a:r>
          <a:r>
            <a:rPr lang="en-US" sz="2400" kern="1200" dirty="0"/>
            <a:t> to establish expectations</a:t>
          </a:r>
        </a:p>
      </dsp:txBody>
      <dsp:txXfrm>
        <a:off x="1402474" y="3581411"/>
        <a:ext cx="5609896" cy="1125546"/>
      </dsp:txXfrm>
    </dsp:sp>
    <dsp:sp modelId="{A8C227B1-0B28-D249-9C1B-CFD6DF06E6BC}">
      <dsp:nvSpPr>
        <dsp:cNvPr id="0" name=""/>
        <dsp:cNvSpPr/>
      </dsp:nvSpPr>
      <dsp:spPr>
        <a:xfrm>
          <a:off x="0" y="3581411"/>
          <a:ext cx="1402474" cy="1125546"/>
        </a:xfrm>
        <a:prstGeom prst="rect">
          <a:avLst/>
        </a:prstGeom>
        <a:solidFill>
          <a:schemeClr val="lt1">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14" tIns="111179" rIns="74214" bIns="111179" numCol="1" spcCol="1270" anchor="ctr" anchorCtr="0">
          <a:noAutofit/>
        </a:bodyPr>
        <a:lstStyle/>
        <a:p>
          <a:pPr marL="0" lvl="0" indent="0" algn="ctr" defTabSz="1200150">
            <a:lnSpc>
              <a:spcPct val="90000"/>
            </a:lnSpc>
            <a:spcBef>
              <a:spcPct val="0"/>
            </a:spcBef>
            <a:spcAft>
              <a:spcPct val="35000"/>
            </a:spcAft>
            <a:buNone/>
          </a:pPr>
          <a:r>
            <a:rPr lang="en-US" sz="2700" kern="1200"/>
            <a:t>Leverage</a:t>
          </a:r>
        </a:p>
      </dsp:txBody>
      <dsp:txXfrm>
        <a:off x="0" y="3581411"/>
        <a:ext cx="1402474" cy="11255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0D63E-D313-DB4B-A1DF-18B2491AA91F}">
      <dsp:nvSpPr>
        <dsp:cNvPr id="0" name=""/>
        <dsp:cNvSpPr/>
      </dsp:nvSpPr>
      <dsp:spPr>
        <a:xfrm>
          <a:off x="0" y="38373"/>
          <a:ext cx="11029950" cy="5148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SELF-PERCEIVED CONFIDENCE THAT A GOAL IS ACHIEVABLE</a:t>
          </a:r>
        </a:p>
      </dsp:txBody>
      <dsp:txXfrm>
        <a:off x="25130" y="63503"/>
        <a:ext cx="10979690" cy="464540"/>
      </dsp:txXfrm>
    </dsp:sp>
    <dsp:sp modelId="{349CE6C3-8A94-DE40-8F9E-2D6E1E558FF7}">
      <dsp:nvSpPr>
        <dsp:cNvPr id="0" name=""/>
        <dsp:cNvSpPr/>
      </dsp:nvSpPr>
      <dsp:spPr>
        <a:xfrm>
          <a:off x="0" y="616533"/>
          <a:ext cx="11029950" cy="514800"/>
        </a:xfrm>
        <a:prstGeom prst="roundRect">
          <a:avLst/>
        </a:prstGeom>
        <a:solidFill>
          <a:schemeClr val="accent2">
            <a:hueOff val="297934"/>
            <a:satOff val="1728"/>
            <a:lumOff val="171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SOURCES OF SELF-EFFICACY</a:t>
          </a:r>
        </a:p>
      </dsp:txBody>
      <dsp:txXfrm>
        <a:off x="25130" y="641663"/>
        <a:ext cx="10979690" cy="464540"/>
      </dsp:txXfrm>
    </dsp:sp>
    <dsp:sp modelId="{FB5A32CE-DC7F-FB4D-B481-155143F7A0EA}">
      <dsp:nvSpPr>
        <dsp:cNvPr id="0" name=""/>
        <dsp:cNvSpPr/>
      </dsp:nvSpPr>
      <dsp:spPr>
        <a:xfrm>
          <a:off x="0" y="1131333"/>
          <a:ext cx="11029950" cy="1593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MASTERY – BY EXPERIENCE – “I’VE DONE THIS BEFORE”</a:t>
          </a:r>
        </a:p>
        <a:p>
          <a:pPr marL="228600" lvl="1" indent="-228600" algn="l" defTabSz="889000">
            <a:lnSpc>
              <a:spcPct val="90000"/>
            </a:lnSpc>
            <a:spcBef>
              <a:spcPct val="0"/>
            </a:spcBef>
            <a:spcAft>
              <a:spcPct val="20000"/>
            </a:spcAft>
            <a:buChar char="•"/>
          </a:pPr>
          <a:r>
            <a:rPr lang="en-US" sz="2000" kern="1200" dirty="0"/>
            <a:t>SOCIAL – BY SUPPORT –” YOU CAN DO THIS”</a:t>
          </a:r>
        </a:p>
        <a:p>
          <a:pPr marL="228600" lvl="1" indent="-228600" algn="l" defTabSz="889000">
            <a:lnSpc>
              <a:spcPct val="90000"/>
            </a:lnSpc>
            <a:spcBef>
              <a:spcPct val="0"/>
            </a:spcBef>
            <a:spcAft>
              <a:spcPct val="20000"/>
            </a:spcAft>
            <a:buChar char="•"/>
          </a:pPr>
          <a:r>
            <a:rPr lang="en-US" sz="2000" kern="1200" dirty="0"/>
            <a:t>VICARIOUS – BY EXAMPLE – “I’VE SEEN THIS DONE BEFORE”</a:t>
          </a:r>
        </a:p>
        <a:p>
          <a:pPr marL="228600" lvl="1" indent="-228600" algn="l" defTabSz="889000">
            <a:lnSpc>
              <a:spcPct val="90000"/>
            </a:lnSpc>
            <a:spcBef>
              <a:spcPct val="0"/>
            </a:spcBef>
            <a:spcAft>
              <a:spcPct val="20000"/>
            </a:spcAft>
            <a:buChar char="•"/>
          </a:pPr>
          <a:r>
            <a:rPr lang="en-US" sz="2000" kern="1200" dirty="0"/>
            <a:t>EMOTIONAL/PHYSIOLOGICAL – BY EXCITEMENT – “DISCOVERY IN MY FIELD MAKES ME HAPPY</a:t>
          </a:r>
        </a:p>
      </dsp:txBody>
      <dsp:txXfrm>
        <a:off x="0" y="1131333"/>
        <a:ext cx="11029950" cy="1593900"/>
      </dsp:txXfrm>
    </dsp:sp>
    <dsp:sp modelId="{57C9D9F7-BEB1-D140-82A2-73EEC2CE85B8}">
      <dsp:nvSpPr>
        <dsp:cNvPr id="0" name=""/>
        <dsp:cNvSpPr/>
      </dsp:nvSpPr>
      <dsp:spPr>
        <a:xfrm>
          <a:off x="0" y="2725234"/>
          <a:ext cx="11029950" cy="514800"/>
        </a:xfrm>
        <a:prstGeom prst="roundRect">
          <a:avLst/>
        </a:prstGeom>
        <a:solidFill>
          <a:schemeClr val="accent2">
            <a:hueOff val="595867"/>
            <a:satOff val="3457"/>
            <a:lumOff val="343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MENTORS SHOULD USE ALL OF  THESE SOURCES TO INSTILL SELF-EFFICACY. </a:t>
          </a:r>
        </a:p>
      </dsp:txBody>
      <dsp:txXfrm>
        <a:off x="25130" y="2750364"/>
        <a:ext cx="10979690" cy="464540"/>
      </dsp:txXfrm>
    </dsp:sp>
    <dsp:sp modelId="{FC166F70-11F6-AE44-9E5D-E5FF6420A27B}">
      <dsp:nvSpPr>
        <dsp:cNvPr id="0" name=""/>
        <dsp:cNvSpPr/>
      </dsp:nvSpPr>
      <dsp:spPr>
        <a:xfrm>
          <a:off x="0" y="3303394"/>
          <a:ext cx="11029950" cy="514800"/>
        </a:xfrm>
        <a:prstGeom prst="roundRect">
          <a:avLst/>
        </a:prstGeom>
        <a:solidFill>
          <a:schemeClr val="accent2">
            <a:hueOff val="893801"/>
            <a:satOff val="5185"/>
            <a:lumOff val="514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BUILD YOUR OWN SELF-EFFICACY</a:t>
          </a:r>
        </a:p>
      </dsp:txBody>
      <dsp:txXfrm>
        <a:off x="25130" y="3328524"/>
        <a:ext cx="10979690" cy="464540"/>
      </dsp:txXfrm>
    </dsp:sp>
    <dsp:sp modelId="{AA181F7C-84CA-0F4B-9B5A-CDFD7BB59D51}">
      <dsp:nvSpPr>
        <dsp:cNvPr id="0" name=""/>
        <dsp:cNvSpPr/>
      </dsp:nvSpPr>
      <dsp:spPr>
        <a:xfrm>
          <a:off x="0" y="3881554"/>
          <a:ext cx="11029950" cy="514800"/>
        </a:xfrm>
        <a:prstGeom prst="roundRect">
          <a:avLst/>
        </a:prstGeom>
        <a:solidFill>
          <a:schemeClr val="accent2">
            <a:hueOff val="1191735"/>
            <a:satOff val="6913"/>
            <a:lumOff val="68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BUILD THE SELF-EFFICACY OF THOSE AROUND YOU</a:t>
          </a:r>
        </a:p>
      </dsp:txBody>
      <dsp:txXfrm>
        <a:off x="25130" y="3906684"/>
        <a:ext cx="10979690" cy="464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84514-08EE-FC4B-B2F0-232B817F00ED}">
      <dsp:nvSpPr>
        <dsp:cNvPr id="0" name=""/>
        <dsp:cNvSpPr/>
      </dsp:nvSpPr>
      <dsp:spPr>
        <a:xfrm>
          <a:off x="0" y="3891272"/>
          <a:ext cx="10607675" cy="112680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EACH MENTEE IS ON A DYNAMIC CONTINUUM THROUGHOUT THEIR TRAINING</a:t>
          </a:r>
        </a:p>
      </dsp:txBody>
      <dsp:txXfrm>
        <a:off x="0" y="3891272"/>
        <a:ext cx="10607675" cy="1126805"/>
      </dsp:txXfrm>
    </dsp:sp>
    <dsp:sp modelId="{CEE2F5D8-4492-1F4E-99FF-10597AF41EF6}">
      <dsp:nvSpPr>
        <dsp:cNvPr id="0" name=""/>
        <dsp:cNvSpPr/>
      </dsp:nvSpPr>
      <dsp:spPr>
        <a:xfrm rot="10800000">
          <a:off x="0" y="1597"/>
          <a:ext cx="10607675" cy="3927983"/>
        </a:xfrm>
        <a:prstGeom prst="upArrowCallout">
          <a:avLst/>
        </a:prstGeom>
        <a:gradFill rotWithShape="0">
          <a:gsLst>
            <a:gs pos="0">
              <a:schemeClr val="accent2">
                <a:hueOff val="1191735"/>
                <a:satOff val="6913"/>
                <a:lumOff val="6864"/>
                <a:alphaOff val="0"/>
                <a:tint val="98000"/>
                <a:lumMod val="110000"/>
              </a:schemeClr>
            </a:gs>
            <a:gs pos="84000">
              <a:schemeClr val="accent2">
                <a:hueOff val="1191735"/>
                <a:satOff val="6913"/>
                <a:lumOff val="6864"/>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ELEMENTS OF INDEPENDENCE</a:t>
          </a:r>
        </a:p>
      </dsp:txBody>
      <dsp:txXfrm rot="-10800000">
        <a:off x="0" y="1597"/>
        <a:ext cx="10607675" cy="1378722"/>
      </dsp:txXfrm>
    </dsp:sp>
    <dsp:sp modelId="{7DEED0C6-9E26-D940-9FED-3DA3D5C71F42}">
      <dsp:nvSpPr>
        <dsp:cNvPr id="0" name=""/>
        <dsp:cNvSpPr/>
      </dsp:nvSpPr>
      <dsp:spPr>
        <a:xfrm>
          <a:off x="5197" y="993732"/>
          <a:ext cx="1766219" cy="1624828"/>
        </a:xfrm>
        <a:prstGeom prst="rect">
          <a:avLst/>
        </a:prstGeom>
        <a:solidFill>
          <a:schemeClr val="accent2">
            <a:tint val="40000"/>
            <a:alpha val="90000"/>
            <a:hueOff val="0"/>
            <a:satOff val="0"/>
            <a:lumOff val="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ADVANCED KNOWLEDGE OF DISCIPLINE</a:t>
          </a:r>
        </a:p>
      </dsp:txBody>
      <dsp:txXfrm>
        <a:off x="5197" y="993732"/>
        <a:ext cx="1766219" cy="1624828"/>
      </dsp:txXfrm>
    </dsp:sp>
    <dsp:sp modelId="{F22472E1-11B0-4E43-985F-1AB471B91154}">
      <dsp:nvSpPr>
        <dsp:cNvPr id="0" name=""/>
        <dsp:cNvSpPr/>
      </dsp:nvSpPr>
      <dsp:spPr>
        <a:xfrm>
          <a:off x="1771416" y="995529"/>
          <a:ext cx="1766219" cy="1621234"/>
        </a:xfrm>
        <a:prstGeom prst="rect">
          <a:avLst/>
        </a:prstGeom>
        <a:solidFill>
          <a:schemeClr val="accent2">
            <a:tint val="40000"/>
            <a:alpha val="90000"/>
            <a:hueOff val="208958"/>
            <a:satOff val="2689"/>
            <a:lumOff val="35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CRITICAL EVALUATION OF LITERATURE</a:t>
          </a:r>
        </a:p>
      </dsp:txBody>
      <dsp:txXfrm>
        <a:off x="1771416" y="995529"/>
        <a:ext cx="1766219" cy="1621234"/>
      </dsp:txXfrm>
    </dsp:sp>
    <dsp:sp modelId="{091F15F7-DDC9-2C47-A06E-DEB7344EC096}">
      <dsp:nvSpPr>
        <dsp:cNvPr id="0" name=""/>
        <dsp:cNvSpPr/>
      </dsp:nvSpPr>
      <dsp:spPr>
        <a:xfrm>
          <a:off x="3537635" y="993368"/>
          <a:ext cx="1766219" cy="1625556"/>
        </a:xfrm>
        <a:prstGeom prst="rect">
          <a:avLst/>
        </a:prstGeom>
        <a:solidFill>
          <a:schemeClr val="accent2">
            <a:tint val="40000"/>
            <a:alpha val="90000"/>
            <a:hueOff val="417916"/>
            <a:satOff val="5378"/>
            <a:lumOff val="700"/>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USE LITERATURE TO ANSWER QUESTIONS AND IDENTIFY KNOWLEDGE GAPS</a:t>
          </a:r>
        </a:p>
      </dsp:txBody>
      <dsp:txXfrm>
        <a:off x="3537635" y="993368"/>
        <a:ext cx="1766219" cy="1625556"/>
      </dsp:txXfrm>
    </dsp:sp>
    <dsp:sp modelId="{E8DBF0FA-D181-9442-956E-CF15ABE6E1F3}">
      <dsp:nvSpPr>
        <dsp:cNvPr id="0" name=""/>
        <dsp:cNvSpPr/>
      </dsp:nvSpPr>
      <dsp:spPr>
        <a:xfrm>
          <a:off x="5303855" y="987354"/>
          <a:ext cx="1766219" cy="1637583"/>
        </a:xfrm>
        <a:prstGeom prst="rect">
          <a:avLst/>
        </a:prstGeom>
        <a:solidFill>
          <a:schemeClr val="accent2">
            <a:tint val="40000"/>
            <a:alpha val="90000"/>
            <a:hueOff val="626873"/>
            <a:satOff val="8068"/>
            <a:lumOff val="10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DESIGN AND CONDUCT EXPERIMENTAL PLAN</a:t>
          </a:r>
        </a:p>
      </dsp:txBody>
      <dsp:txXfrm>
        <a:off x="5303855" y="987354"/>
        <a:ext cx="1766219" cy="1637583"/>
      </dsp:txXfrm>
    </dsp:sp>
    <dsp:sp modelId="{A54D0395-FB99-F04E-8A62-F6C21C5887CC}">
      <dsp:nvSpPr>
        <dsp:cNvPr id="0" name=""/>
        <dsp:cNvSpPr/>
      </dsp:nvSpPr>
      <dsp:spPr>
        <a:xfrm>
          <a:off x="7070074" y="987354"/>
          <a:ext cx="1766219" cy="1637583"/>
        </a:xfrm>
        <a:prstGeom prst="rect">
          <a:avLst/>
        </a:prstGeom>
        <a:solidFill>
          <a:schemeClr val="accent2">
            <a:tint val="40000"/>
            <a:alpha val="90000"/>
            <a:hueOff val="835831"/>
            <a:satOff val="10757"/>
            <a:lumOff val="1401"/>
            <a:alphaOff val="0"/>
          </a:schemeClr>
        </a:solidFill>
        <a:ln w="12700" cap="rnd" cmpd="sng" algn="ctr">
          <a:solidFill>
            <a:schemeClr val="bg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WRITE UP A PRPOROSAL FOR THE EXPERIMENTAL PLAN</a:t>
          </a:r>
        </a:p>
      </dsp:txBody>
      <dsp:txXfrm>
        <a:off x="7070074" y="987354"/>
        <a:ext cx="1766219" cy="1637583"/>
      </dsp:txXfrm>
    </dsp:sp>
    <dsp:sp modelId="{C2A983F0-E22A-1949-8F86-AE7C02934D06}">
      <dsp:nvSpPr>
        <dsp:cNvPr id="0" name=""/>
        <dsp:cNvSpPr/>
      </dsp:nvSpPr>
      <dsp:spPr>
        <a:xfrm>
          <a:off x="8787669" y="993732"/>
          <a:ext cx="1766219" cy="1624828"/>
        </a:xfrm>
        <a:prstGeom prst="rect">
          <a:avLst/>
        </a:prstGeom>
        <a:solidFill>
          <a:schemeClr val="accent2">
            <a:tint val="40000"/>
            <a:alpha val="90000"/>
            <a:hueOff val="1044789"/>
            <a:satOff val="13446"/>
            <a:lumOff val="1751"/>
            <a:alphaOff val="0"/>
          </a:schemeClr>
        </a:solidFill>
        <a:ln w="12700" cap="rnd" cmpd="sng" algn="ctr">
          <a:solidFill>
            <a:schemeClr val="accent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 FINDINGS IN WRITTEN AND ORAL FORMATS</a:t>
          </a:r>
        </a:p>
      </dsp:txBody>
      <dsp:txXfrm>
        <a:off x="8787669" y="993732"/>
        <a:ext cx="1766219" cy="1624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3854F-3063-0444-8DDF-37BEFE6F90D0}"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9D706-1B07-EB44-983C-4CE002454952}" type="slidenum">
              <a:rPr lang="en-US" smtClean="0"/>
              <a:t>‹#›</a:t>
            </a:fld>
            <a:endParaRPr lang="en-US"/>
          </a:p>
        </p:txBody>
      </p:sp>
    </p:spTree>
    <p:extLst>
      <p:ext uri="{BB962C8B-B14F-4D97-AF65-F5344CB8AC3E}">
        <p14:creationId xmlns:p14="http://schemas.microsoft.com/office/powerpoint/2010/main" val="40997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a:t>
            </a:fld>
            <a:endParaRPr lang="en-US"/>
          </a:p>
        </p:txBody>
      </p:sp>
    </p:spTree>
    <p:extLst>
      <p:ext uri="{BB962C8B-B14F-4D97-AF65-F5344CB8AC3E}">
        <p14:creationId xmlns:p14="http://schemas.microsoft.com/office/powerpoint/2010/main" val="4165211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Wishing you a journey full of Learning, Exploration, and Discovery.</a:t>
            </a:r>
          </a:p>
        </p:txBody>
      </p:sp>
      <p:sp>
        <p:nvSpPr>
          <p:cNvPr id="675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78324A2-9771-A041-BC5D-5E6190535D88}" type="slidenum">
              <a:rPr lang="en-US" sz="1200"/>
              <a:pPr/>
              <a:t>28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1041" y="4473893"/>
            <a:ext cx="5608319" cy="3660458"/>
          </a:xfrm>
          <a:prstGeom prst="rect">
            <a:avLst/>
          </a:prstGeom>
          <a:noFill/>
          <a:ln>
            <a:noFill/>
          </a:ln>
        </p:spPr>
        <p:txBody>
          <a:bodyPr spcFirstLastPara="1" wrap="square" lIns="93160" tIns="93160" rIns="93160" bIns="93160" anchor="t" anchorCtr="0">
            <a:noAutofit/>
          </a:bodyPr>
          <a:lstStyle/>
          <a:p>
            <a:pPr marL="0" indent="0"/>
            <a:endParaRPr/>
          </a:p>
        </p:txBody>
      </p:sp>
      <p:sp>
        <p:nvSpPr>
          <p:cNvPr id="389" name="Shape 389"/>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2339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A0ABD3-8E5E-43F4-8E31-E9B730A8D60F}" type="slidenum">
              <a:rPr kumimoji="0" 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048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931333" y="3307318"/>
            <a:ext cx="7450800" cy="3133200"/>
          </a:xfrm>
          <a:prstGeom prst="rect">
            <a:avLst/>
          </a:prstGeom>
          <a:noFill/>
          <a:ln>
            <a:noFill/>
          </a:ln>
        </p:spPr>
        <p:txBody>
          <a:bodyPr spcFirstLastPara="1" wrap="square" lIns="93012" tIns="93012" rIns="93012" bIns="93012" anchor="t" anchorCtr="0">
            <a:noAutofit/>
          </a:bodyPr>
          <a:lstStyle/>
          <a:p>
            <a:pPr marL="0" indent="0"/>
            <a:endParaRPr dirty="0"/>
          </a:p>
        </p:txBody>
      </p:sp>
      <p:sp>
        <p:nvSpPr>
          <p:cNvPr id="819" name="Shape 819"/>
          <p:cNvSpPr>
            <a:spLocks noGrp="1" noRot="1" noChangeAspect="1"/>
          </p:cNvSpPr>
          <p:nvPr>
            <p:ph type="sldImg" idx="2"/>
          </p:nvPr>
        </p:nvSpPr>
        <p:spPr>
          <a:xfrm>
            <a:off x="2335213" y="522288"/>
            <a:ext cx="4641850" cy="261143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68501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39D706-1B07-EB44-983C-4CE002454952}" type="slidenum">
              <a:rPr lang="en-US" smtClean="0"/>
              <a:t>18</a:t>
            </a:fld>
            <a:endParaRPr lang="en-US"/>
          </a:p>
        </p:txBody>
      </p:sp>
    </p:spTree>
    <p:extLst>
      <p:ext uri="{BB962C8B-B14F-4D97-AF65-F5344CB8AC3E}">
        <p14:creationId xmlns:p14="http://schemas.microsoft.com/office/powerpoint/2010/main" val="3625054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20</a:t>
            </a:fld>
            <a:endParaRPr lang="en-US"/>
          </a:p>
        </p:txBody>
      </p:sp>
    </p:spTree>
    <p:extLst>
      <p:ext uri="{BB962C8B-B14F-4D97-AF65-F5344CB8AC3E}">
        <p14:creationId xmlns:p14="http://schemas.microsoft.com/office/powerpoint/2010/main" val="265172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3439D706-1B07-EB44-983C-4CE002454952}" type="slidenum">
              <a:rPr lang="en-US" smtClean="0"/>
              <a:t>21</a:t>
            </a:fld>
            <a:endParaRPr lang="en-US"/>
          </a:p>
        </p:txBody>
      </p:sp>
    </p:spTree>
    <p:extLst>
      <p:ext uri="{BB962C8B-B14F-4D97-AF65-F5344CB8AC3E}">
        <p14:creationId xmlns:p14="http://schemas.microsoft.com/office/powerpoint/2010/main" val="382518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Real: act with authenticity by clarifying what’s important </a:t>
            </a:r>
          </a:p>
          <a:p>
            <a:r>
              <a:rPr lang="en-US" dirty="0"/>
              <a:t>Often, we feel stressed at work because we find ourselves involved in many activities that we would rather not be doing, and not involved in the things that we find more important or interesting. This often results from our failing to define what is most important to us and the specific goals we have for ourselves in the four domains of our lives. Through a series of reflective exercises, participants will help articulate a personal vision statement for themselves, as well as clarify the specific goals they have for the four domains of their lives, their current success in achieving these goals, and opportunities for improvement. </a:t>
            </a:r>
          </a:p>
          <a:p>
            <a:endParaRPr lang="en-US" dirty="0"/>
          </a:p>
          <a:p>
            <a:r>
              <a:rPr lang="en-US" dirty="0"/>
              <a:t>Be Whole: act with integrity by respecting all your people </a:t>
            </a:r>
          </a:p>
          <a:p>
            <a:r>
              <a:rPr lang="en-US" dirty="0"/>
              <a:t>While we will not focus specifically on this aspect of the Total Leadership program during the mentor training, this part of the program enables you to clarify who the various people are that impact the work (e.g., department head, mentees, colleagues), family (e.g., spouse, children, parents) and community (highly variable and defined differently by each individual, e.g., friends, school community, sports leagues) domains of your lives, and to assess the expectations these people have for you. This is an important step in clarifying the goals you have in each domain and what it might take to achieve these goals to the satisfaction of those impacted by your actions. While we will not specifically cover this part of the program, you are encouraged to read chapters four and five in the book and conduct stakeholder interviews as described. </a:t>
            </a:r>
          </a:p>
          <a:p>
            <a:endParaRPr lang="en-US" dirty="0"/>
          </a:p>
          <a:p>
            <a:r>
              <a:rPr lang="en-US" dirty="0"/>
              <a:t>Be innovative: act with creativity by experimenting </a:t>
            </a:r>
          </a:p>
          <a:p>
            <a:r>
              <a:rPr lang="en-US" dirty="0"/>
              <a:t>Once you have clarified what is important to you, the goals you have in each domain of your life, and the opportunities you have identified for improving integration of these goals across domains, you will design an “experiment”- a small-scale change in your behavior that is designed to bring better alignment of the goals you have in all four domains. You will be divided into groups of 3 and work together to design your individual experiment and then over time, serve as a coach to one another providing feedback, advice and guidance on the progress of each other’s experiments. </a:t>
            </a:r>
          </a:p>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23</a:t>
            </a:fld>
            <a:endParaRPr lang="en-US"/>
          </a:p>
        </p:txBody>
      </p:sp>
    </p:spTree>
    <p:extLst>
      <p:ext uri="{BB962C8B-B14F-4D97-AF65-F5344CB8AC3E}">
        <p14:creationId xmlns:p14="http://schemas.microsoft.com/office/powerpoint/2010/main" val="1138628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9D706-1B07-EB44-983C-4CE002454952}" type="slidenum">
              <a:rPr lang="en-US" smtClean="0"/>
              <a:t>27</a:t>
            </a:fld>
            <a:endParaRPr lang="en-US"/>
          </a:p>
        </p:txBody>
      </p:sp>
    </p:spTree>
    <p:extLst>
      <p:ext uri="{BB962C8B-B14F-4D97-AF65-F5344CB8AC3E}">
        <p14:creationId xmlns:p14="http://schemas.microsoft.com/office/powerpoint/2010/main" val="85103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8921258-A42F-7E4A-887F-DFBEACD6F317}" type="datetimeFigureOut">
              <a:rPr lang="en-US" smtClean="0"/>
              <a:t>8/12/24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180765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345810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8921258-A42F-7E4A-887F-DFBEACD6F317}" type="datetimeFigureOut">
              <a:rPr lang="en-US" smtClean="0"/>
              <a:t>8/12/24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0835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23220"/>
          </a:xfrm>
        </p:spPr>
        <p:txBody>
          <a:bodyPr vert="horz" wrap="square" lIns="91440" tIns="45720" rIns="91440" bIns="45720" rtlCol="0" anchor="t" anchorCtr="0">
            <a:spAutoFit/>
          </a:bodyPr>
          <a:lstStyle>
            <a:lvl1pPr>
              <a:defRPr lang="en-US" dirty="0"/>
            </a:lvl1pPr>
          </a:lstStyle>
          <a:p>
            <a:pPr lvl="0"/>
            <a:r>
              <a:rPr lang="en-US"/>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a:t>
            </a:r>
          </a:p>
        </p:txBody>
      </p:sp>
    </p:spTree>
    <p:extLst>
      <p:ext uri="{BB962C8B-B14F-4D97-AF65-F5344CB8AC3E}">
        <p14:creationId xmlns:p14="http://schemas.microsoft.com/office/powerpoint/2010/main" val="20765010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3"/>
            <a:ext cx="10773833" cy="523220"/>
          </a:xfrm>
        </p:spPr>
        <p:txBody>
          <a:bodyPr vert="horz" wrap="square" lIns="91440" tIns="45720" rIns="91440" bIns="45720" rtlCol="0" anchor="t" anchorCtr="0">
            <a:spAutoFit/>
          </a:bodyPr>
          <a:lstStyle>
            <a:lvl1pPr>
              <a:defRPr lang="en-US" dirty="0">
                <a:solidFill>
                  <a:srgbClr val="C00000"/>
                </a:solidFill>
              </a:defRPr>
            </a:lvl1pPr>
          </a:lstStyle>
          <a:p>
            <a:pPr marL="0" lvl="0"/>
            <a:r>
              <a:rPr lang="en-US"/>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bullet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4658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921258-A42F-7E4A-887F-DFBEACD6F317}" type="datetimeFigureOut">
              <a:rPr lang="en-US" smtClean="0"/>
              <a:t>8/12/24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80138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8/12/24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062796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921258-A42F-7E4A-887F-DFBEACD6F317}" type="datetimeFigureOut">
              <a:rPr lang="en-US" smtClean="0"/>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127764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921258-A42F-7E4A-887F-DFBEACD6F317}" type="datetimeFigureOut">
              <a:rPr lang="en-US" smtClean="0"/>
              <a:t>8/12/24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20797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921258-A42F-7E4A-887F-DFBEACD6F317}" type="datetimeFigureOut">
              <a:rPr lang="en-US" smtClean="0"/>
              <a:t>8/12/24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50697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21258-A42F-7E4A-887F-DFBEACD6F317}" type="datetimeFigureOut">
              <a:rPr lang="en-US" smtClean="0"/>
              <a:t>8/12/24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414765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8921258-A42F-7E4A-887F-DFBEACD6F317}" type="datetimeFigureOut">
              <a:rPr lang="en-US" smtClean="0"/>
              <a:t>8/12/24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6CF3345-FAC2-E540-9D2C-D8EB2994DB01}" type="slidenum">
              <a:rPr lang="en-US" smtClean="0"/>
              <a:t>‹#›</a:t>
            </a:fld>
            <a:endParaRPr lang="en-US"/>
          </a:p>
        </p:txBody>
      </p:sp>
    </p:spTree>
    <p:extLst>
      <p:ext uri="{BB962C8B-B14F-4D97-AF65-F5344CB8AC3E}">
        <p14:creationId xmlns:p14="http://schemas.microsoft.com/office/powerpoint/2010/main" val="2977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21258-A42F-7E4A-887F-DFBEACD6F317}" type="datetimeFigureOut">
              <a:rPr lang="en-US" smtClean="0"/>
              <a:t>8/12/24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F3345-FAC2-E540-9D2C-D8EB2994DB01}" type="slidenum">
              <a:rPr lang="en-US" smtClean="0"/>
              <a:t>‹#›</a:t>
            </a:fld>
            <a:endParaRPr lang="en-US"/>
          </a:p>
        </p:txBody>
      </p:sp>
    </p:spTree>
    <p:extLst>
      <p:ext uri="{BB962C8B-B14F-4D97-AF65-F5344CB8AC3E}">
        <p14:creationId xmlns:p14="http://schemas.microsoft.com/office/powerpoint/2010/main" val="2962155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8921258-A42F-7E4A-887F-DFBEACD6F317}" type="datetimeFigureOut">
              <a:rPr lang="en-US" smtClean="0"/>
              <a:t>8/12/24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6CF3345-FAC2-E540-9D2C-D8EB2994DB01}"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9443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penn.box.com/v/bgsa-nso-2024"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d.upenn.edu/bgs/documents/Responsibilitiesofthesismentorsthesisstudentsandthesisadvisorycommitteemembers_7-20-16_00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hhmi.org/sites/default/files/Educational%20Materials/Lab%20Management/entering_mentoring.pdf" TargetMode="External"/><Relationship Id="rId5" Type="http://schemas.openxmlformats.org/officeDocument/2006/relationships/hyperlink" Target="https://nrmnet.net/%23undergradPopup" TargetMode="External"/><Relationship Id="rId4" Type="http://schemas.openxmlformats.org/officeDocument/2006/relationships/hyperlink" Target="https://catalog.upenn.edu/graduate/academic-resources/advising-mentor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D14C3-59DF-3C4F-A4F1-E6E1AD1BFF18}"/>
              </a:ext>
            </a:extLst>
          </p:cNvPr>
          <p:cNvSpPr>
            <a:spLocks noGrp="1"/>
          </p:cNvSpPr>
          <p:nvPr>
            <p:ph type="ctrTitle"/>
          </p:nvPr>
        </p:nvSpPr>
        <p:spPr>
          <a:xfrm>
            <a:off x="958542" y="1005839"/>
            <a:ext cx="6432313" cy="4805025"/>
          </a:xfrm>
        </p:spPr>
        <p:txBody>
          <a:bodyPr anchor="ctr">
            <a:normAutofit/>
          </a:bodyPr>
          <a:lstStyle/>
          <a:p>
            <a:r>
              <a:rPr lang="en-US" sz="6000" dirty="0">
                <a:solidFill>
                  <a:schemeClr val="tx2"/>
                </a:solidFill>
              </a:rPr>
              <a:t>How to get the most out of Being a </a:t>
            </a:r>
            <a:r>
              <a:rPr lang="en-US" sz="6000" dirty="0" err="1">
                <a:solidFill>
                  <a:schemeClr val="tx2"/>
                </a:solidFill>
              </a:rPr>
              <a:t>mentEE</a:t>
            </a:r>
            <a:endParaRPr lang="en-US" sz="6000" dirty="0">
              <a:solidFill>
                <a:schemeClr val="tx2"/>
              </a:solidFill>
            </a:endParaRPr>
          </a:p>
        </p:txBody>
      </p:sp>
      <p:sp>
        <p:nvSpPr>
          <p:cNvPr id="34" name="Rectangle 2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50A61621-2ACC-664E-BBA8-7BA7671B48D5}"/>
              </a:ext>
            </a:extLst>
          </p:cNvPr>
          <p:cNvSpPr>
            <a:spLocks noGrp="1"/>
          </p:cNvSpPr>
          <p:nvPr>
            <p:ph type="subTitle" idx="1"/>
          </p:nvPr>
        </p:nvSpPr>
        <p:spPr>
          <a:xfrm>
            <a:off x="8345391" y="1009397"/>
            <a:ext cx="3078342" cy="4801468"/>
          </a:xfrm>
        </p:spPr>
        <p:txBody>
          <a:bodyPr anchor="ctr">
            <a:normAutofit/>
          </a:bodyPr>
          <a:lstStyle/>
          <a:p>
            <a:pPr algn="ctr"/>
            <a:r>
              <a:rPr lang="en-US" sz="3200" dirty="0">
                <a:solidFill>
                  <a:schemeClr val="accent3">
                    <a:lumMod val="60000"/>
                    <a:lumOff val="40000"/>
                  </a:schemeClr>
                </a:solidFill>
              </a:rPr>
              <a:t>Kelly Jordan-Sciutto, PHD</a:t>
            </a:r>
          </a:p>
          <a:p>
            <a:pPr algn="ctr"/>
            <a:r>
              <a:rPr lang="en-US" sz="3200" dirty="0">
                <a:solidFill>
                  <a:srgbClr val="FFFFFF"/>
                </a:solidFill>
              </a:rPr>
              <a:t>Associate Dean for Graduate Education, PSOM, UPENN</a:t>
            </a:r>
          </a:p>
        </p:txBody>
      </p:sp>
    </p:spTree>
    <p:extLst>
      <p:ext uri="{BB962C8B-B14F-4D97-AF65-F5344CB8AC3E}">
        <p14:creationId xmlns:p14="http://schemas.microsoft.com/office/powerpoint/2010/main" val="15362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1" y="716181"/>
            <a:ext cx="11510033" cy="1138773"/>
          </a:xfrm>
        </p:spPr>
        <p:txBody>
          <a:bodyPr/>
          <a:lstStyle/>
          <a:p>
            <a:pPr algn="ctr"/>
            <a:r>
              <a:rPr lang="en-US" sz="3600" dirty="0">
                <a:solidFill>
                  <a:srgbClr val="800000"/>
                </a:solidFill>
                <a:latin typeface="Calibri" panose="020F0502020204030204" pitchFamily="34" charset="0"/>
                <a:cs typeface="Calibri" panose="020F0502020204030204" pitchFamily="34" charset="0"/>
              </a:rPr>
              <a:t>Mentor/Mentee Expectation Alignment </a:t>
            </a:r>
            <a:br>
              <a:rPr lang="en-US" sz="3600" dirty="0">
                <a:solidFill>
                  <a:srgbClr val="C00000"/>
                </a:solidFill>
                <a:latin typeface="Calibri" panose="020F0502020204030204" pitchFamily="34" charset="0"/>
                <a:cs typeface="Calibri" panose="020F0502020204030204" pitchFamily="34" charset="0"/>
              </a:rPr>
            </a:br>
            <a:r>
              <a:rPr lang="en-US" sz="3200" dirty="0">
                <a:solidFill>
                  <a:srgbClr val="002060"/>
                </a:solidFill>
                <a:latin typeface="Calibri" panose="020F0502020204030204" pitchFamily="34" charset="0"/>
                <a:cs typeface="Calibri" panose="020F0502020204030204" pitchFamily="34" charset="0"/>
              </a:rPr>
              <a:t>Key to a Successful Mentoring Relationship</a:t>
            </a:r>
          </a:p>
        </p:txBody>
      </p:sp>
      <p:sp>
        <p:nvSpPr>
          <p:cNvPr id="6" name="Footer Placeholder 5"/>
          <p:cNvSpPr>
            <a:spLocks noGrp="1"/>
          </p:cNvSpPr>
          <p:nvPr>
            <p:ph type="ftr" sz="quarter" idx="4294967295"/>
          </p:nvPr>
        </p:nvSpPr>
        <p:spPr>
          <a:xfrm>
            <a:off x="972215" y="6470128"/>
            <a:ext cx="5747876" cy="137980"/>
          </a:xfrm>
          <a:prstGeom prst="rect">
            <a:avLst/>
          </a:prstGeom>
        </p:spPr>
        <p:txBody>
          <a:bodyPr/>
          <a:lstStyle/>
          <a:p>
            <a:r>
              <a:rPr lang="en-US">
                <a:solidFill>
                  <a:prstClr val="white"/>
                </a:solidFill>
              </a:rPr>
              <a:t>M Feldman UCSF Faculty Mentoring Program</a:t>
            </a:r>
          </a:p>
        </p:txBody>
      </p:sp>
      <p:sp>
        <p:nvSpPr>
          <p:cNvPr id="7" name="Slide Number Placeholder 6"/>
          <p:cNvSpPr>
            <a:spLocks noGrp="1"/>
          </p:cNvSpPr>
          <p:nvPr>
            <p:ph type="sldNum" sz="quarter" idx="4294967295"/>
          </p:nvPr>
        </p:nvSpPr>
        <p:spPr>
          <a:xfrm>
            <a:off x="477346" y="6453504"/>
            <a:ext cx="328081" cy="155233"/>
          </a:xfrm>
          <a:prstGeom prst="rect">
            <a:avLst/>
          </a:prstGeom>
        </p:spPr>
        <p:txBody>
          <a:bodyPr/>
          <a:lstStyle/>
          <a:p>
            <a:fld id="{7BCC8D0D-EAEC-449D-9161-023DFF90F2E2}" type="slidenum">
              <a:rPr lang="en-US" smtClean="0">
                <a:solidFill>
                  <a:prstClr val="white"/>
                </a:solidFill>
              </a:rPr>
              <a:pPr/>
              <a:t>10</a:t>
            </a:fld>
            <a:endParaRPr lang="en-US">
              <a:solidFill>
                <a:prstClr val="white"/>
              </a:solidFill>
            </a:endParaRPr>
          </a:p>
        </p:txBody>
      </p:sp>
      <p:pic>
        <p:nvPicPr>
          <p:cNvPr id="8" name="Content Placeholder 4" descr="01_misaligned_bridge_503.jpg"/>
          <p:cNvPicPr>
            <a:picLocks noGrp="1" noChangeAspect="1"/>
          </p:cNvPicPr>
          <p:nvPr>
            <p:ph idx="1"/>
          </p:nvPr>
        </p:nvPicPr>
        <p:blipFill>
          <a:blip r:embed="rId2">
            <a:extLst>
              <a:ext uri="{28A0092B-C50C-407E-A947-70E740481C1C}">
                <a14:useLocalDpi xmlns:a14="http://schemas.microsoft.com/office/drawing/2010/main" val="0"/>
              </a:ext>
            </a:extLst>
          </a:blip>
          <a:srcRect l="-4154" r="-4154"/>
          <a:stretch>
            <a:fillRect/>
          </a:stretch>
        </p:blipFill>
        <p:spPr>
          <a:xfrm>
            <a:off x="1632859" y="2276957"/>
            <a:ext cx="9579427" cy="3913414"/>
          </a:xfrm>
        </p:spPr>
      </p:pic>
    </p:spTree>
    <p:extLst>
      <p:ext uri="{BB962C8B-B14F-4D97-AF65-F5344CB8AC3E}">
        <p14:creationId xmlns:p14="http://schemas.microsoft.com/office/powerpoint/2010/main" val="28344868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200" b="0" dirty="0"/>
              <a:t>How do you know when you don’t have alignment?</a:t>
            </a:r>
          </a:p>
        </p:txBody>
      </p:sp>
      <p:sp>
        <p:nvSpPr>
          <p:cNvPr id="7" name="Content Placeholder 6"/>
          <p:cNvSpPr>
            <a:spLocks noGrp="1"/>
          </p:cNvSpPr>
          <p:nvPr>
            <p:ph idx="1"/>
          </p:nvPr>
        </p:nvSpPr>
        <p:spPr>
          <a:xfrm>
            <a:off x="581193" y="2543383"/>
            <a:ext cx="11029615" cy="3678303"/>
          </a:xfrm>
        </p:spPr>
        <p:txBody>
          <a:bodyPr>
            <a:noAutofit/>
          </a:bodyPr>
          <a:lstStyle/>
          <a:p>
            <a:pPr>
              <a:spcAft>
                <a:spcPts val="0"/>
              </a:spcAft>
              <a:defRPr/>
            </a:pPr>
            <a:r>
              <a:rPr lang="en-US" sz="3200" dirty="0"/>
              <a:t>Mentor does not respond to emails / does not find the time to meet</a:t>
            </a:r>
          </a:p>
          <a:p>
            <a:pPr>
              <a:spcAft>
                <a:spcPts val="0"/>
              </a:spcAft>
              <a:defRPr/>
            </a:pPr>
            <a:r>
              <a:rPr lang="en-US" sz="3200" dirty="0"/>
              <a:t>Mentee does not follow through on deadlines</a:t>
            </a:r>
          </a:p>
          <a:p>
            <a:pPr>
              <a:spcAft>
                <a:spcPts val="0"/>
              </a:spcAft>
              <a:defRPr/>
            </a:pPr>
            <a:r>
              <a:rPr lang="en-US" sz="3200" dirty="0"/>
              <a:t>Mentor does most of the talking and direction-setting during mentoring meetings</a:t>
            </a:r>
          </a:p>
          <a:p>
            <a:pPr>
              <a:spcAft>
                <a:spcPts val="0"/>
              </a:spcAft>
              <a:defRPr/>
            </a:pPr>
            <a:r>
              <a:rPr lang="en-US" sz="3200" dirty="0"/>
              <a:t>Mentee or mentor dreads mentoring meetings</a:t>
            </a:r>
          </a:p>
          <a:p>
            <a:pPr>
              <a:spcAft>
                <a:spcPts val="0"/>
              </a:spcAft>
              <a:defRPr/>
            </a:pPr>
            <a:r>
              <a:rPr lang="en-US" sz="3200" dirty="0"/>
              <a:t>Mentor or mentee avoid each other</a:t>
            </a:r>
          </a:p>
          <a:p>
            <a:pPr>
              <a:spcAft>
                <a:spcPts val="0"/>
              </a:spcAft>
              <a:defRPr/>
            </a:pPr>
            <a:r>
              <a:rPr lang="en-US" sz="3200" dirty="0"/>
              <a:t>Mismatch of mentor and mentee expectations.</a:t>
            </a:r>
          </a:p>
        </p:txBody>
      </p:sp>
    </p:spTree>
    <p:extLst>
      <p:ext uri="{BB962C8B-B14F-4D97-AF65-F5344CB8AC3E}">
        <p14:creationId xmlns:p14="http://schemas.microsoft.com/office/powerpoint/2010/main" val="14106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46228" y="1037967"/>
            <a:ext cx="3054091" cy="4709131"/>
          </a:xfrm>
        </p:spPr>
        <p:txBody>
          <a:bodyPr anchor="ctr">
            <a:normAutofit/>
          </a:bodyPr>
          <a:lstStyle/>
          <a:p>
            <a:r>
              <a:rPr lang="en-US">
                <a:solidFill>
                  <a:schemeClr val="accent1"/>
                </a:solidFill>
              </a:rPr>
              <a:t>Underlying causes of misaligned expectations</a:t>
            </a:r>
          </a:p>
        </p:txBody>
      </p:sp>
      <p:sp>
        <p:nvSpPr>
          <p:cNvPr id="13" name="Rectangle 12">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4">
            <a:extLst>
              <a:ext uri="{FF2B5EF4-FFF2-40B4-BE49-F238E27FC236}">
                <a16:creationId xmlns:a16="http://schemas.microsoft.com/office/drawing/2014/main" id="{96B69843-52E2-44F7-963D-B42D2781BB64}"/>
              </a:ext>
            </a:extLst>
          </p:cNvPr>
          <p:cNvGraphicFramePr>
            <a:graphicFrameLocks noGrp="1"/>
          </p:cNvGraphicFramePr>
          <p:nvPr>
            <p:ph idx="1"/>
            <p:extLst>
              <p:ext uri="{D42A27DB-BD31-4B8C-83A1-F6EECF244321}">
                <p14:modId xmlns:p14="http://schemas.microsoft.com/office/powerpoint/2010/main" val="3826744615"/>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894090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1E7-7F56-43D8-9F3C-5D8176C8CDCE}"/>
              </a:ext>
            </a:extLst>
          </p:cNvPr>
          <p:cNvSpPr>
            <a:spLocks noGrp="1"/>
          </p:cNvSpPr>
          <p:nvPr>
            <p:ph type="title"/>
          </p:nvPr>
        </p:nvSpPr>
        <p:spPr>
          <a:xfrm>
            <a:off x="696615" y="864447"/>
            <a:ext cx="10515600" cy="589726"/>
          </a:xfrm>
        </p:spPr>
        <p:txBody>
          <a:bodyPr/>
          <a:lstStyle/>
          <a:p>
            <a:r>
              <a:rPr lang="en-US" sz="3200" dirty="0">
                <a:solidFill>
                  <a:srgbClr val="FFFFFF"/>
                </a:solidFill>
              </a:rPr>
              <a:t>Articulating Expectations </a:t>
            </a:r>
          </a:p>
        </p:txBody>
      </p:sp>
      <p:grpSp>
        <p:nvGrpSpPr>
          <p:cNvPr id="3" name="Group 2">
            <a:extLst>
              <a:ext uri="{FF2B5EF4-FFF2-40B4-BE49-F238E27FC236}">
                <a16:creationId xmlns:a16="http://schemas.microsoft.com/office/drawing/2014/main" id="{FE014749-6346-C941-AD07-DC41DF91129D}"/>
              </a:ext>
            </a:extLst>
          </p:cNvPr>
          <p:cNvGrpSpPr/>
          <p:nvPr/>
        </p:nvGrpSpPr>
        <p:grpSpPr>
          <a:xfrm>
            <a:off x="2058235" y="2035717"/>
            <a:ext cx="8365814" cy="4347984"/>
            <a:chOff x="2058235" y="2035717"/>
            <a:chExt cx="8365814" cy="4347984"/>
          </a:xfrm>
        </p:grpSpPr>
        <p:sp>
          <p:nvSpPr>
            <p:cNvPr id="5" name="Freeform 4">
              <a:extLst>
                <a:ext uri="{FF2B5EF4-FFF2-40B4-BE49-F238E27FC236}">
                  <a16:creationId xmlns:a16="http://schemas.microsoft.com/office/drawing/2014/main" id="{9B1CD1CA-3F6D-6046-8CBE-8E29FEB8C373}"/>
                </a:ext>
              </a:extLst>
            </p:cNvPr>
            <p:cNvSpPr/>
            <p:nvPr/>
          </p:nvSpPr>
          <p:spPr>
            <a:xfrm rot="21600000">
              <a:off x="2509409" y="203571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dirty="0"/>
                <a:t>What am I looking for from my mentor relationship(s)?</a:t>
              </a:r>
            </a:p>
          </p:txBody>
        </p:sp>
        <p:sp>
          <p:nvSpPr>
            <p:cNvPr id="6" name="Oval 5">
              <a:extLst>
                <a:ext uri="{FF2B5EF4-FFF2-40B4-BE49-F238E27FC236}">
                  <a16:creationId xmlns:a16="http://schemas.microsoft.com/office/drawing/2014/main" id="{1BF2C45D-353F-7843-ADB1-53B725C87A9F}"/>
                </a:ext>
              </a:extLst>
            </p:cNvPr>
            <p:cNvSpPr/>
            <p:nvPr/>
          </p:nvSpPr>
          <p:spPr>
            <a:xfrm>
              <a:off x="2058235" y="203571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6">
              <a:extLst>
                <a:ext uri="{FF2B5EF4-FFF2-40B4-BE49-F238E27FC236}">
                  <a16:creationId xmlns:a16="http://schemas.microsoft.com/office/drawing/2014/main" id="{694A1DC8-3AC0-E54E-9CCF-812E59FE9DCF}"/>
                </a:ext>
              </a:extLst>
            </p:cNvPr>
            <p:cNvSpPr/>
            <p:nvPr/>
          </p:nvSpPr>
          <p:spPr>
            <a:xfrm rot="21600000">
              <a:off x="2509409" y="3184262"/>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What do I expect from my mentors and what do they expect from me?</a:t>
              </a:r>
            </a:p>
          </p:txBody>
        </p:sp>
        <p:sp>
          <p:nvSpPr>
            <p:cNvPr id="8" name="Oval 7">
              <a:extLst>
                <a:ext uri="{FF2B5EF4-FFF2-40B4-BE49-F238E27FC236}">
                  <a16:creationId xmlns:a16="http://schemas.microsoft.com/office/drawing/2014/main" id="{4258C299-619D-6546-ACCF-0927EC82C426}"/>
                </a:ext>
              </a:extLst>
            </p:cNvPr>
            <p:cNvSpPr/>
            <p:nvPr/>
          </p:nvSpPr>
          <p:spPr>
            <a:xfrm>
              <a:off x="2058235" y="318426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8">
              <a:extLst>
                <a:ext uri="{FF2B5EF4-FFF2-40B4-BE49-F238E27FC236}">
                  <a16:creationId xmlns:a16="http://schemas.microsoft.com/office/drawing/2014/main" id="{F9C8EB02-67C3-F441-8B53-1DA969869032}"/>
                </a:ext>
              </a:extLst>
            </p:cNvPr>
            <p:cNvSpPr/>
            <p:nvPr/>
          </p:nvSpPr>
          <p:spPr>
            <a:xfrm rot="21600000">
              <a:off x="2509409" y="4332807"/>
              <a:ext cx="7914640" cy="902350"/>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1" rIns="184912" bIns="99061" numCol="1" spcCol="1270" anchor="ctr" anchorCtr="0">
              <a:noAutofit/>
            </a:bodyPr>
            <a:lstStyle/>
            <a:p>
              <a:pPr marL="0" lvl="0" indent="0" algn="ctr" defTabSz="1155700" rtl="0">
                <a:lnSpc>
                  <a:spcPct val="90000"/>
                </a:lnSpc>
                <a:spcBef>
                  <a:spcPct val="0"/>
                </a:spcBef>
                <a:spcAft>
                  <a:spcPct val="35000"/>
                </a:spcAft>
                <a:buNone/>
              </a:pPr>
              <a:r>
                <a:rPr lang="en-US" sz="2600" kern="1200"/>
                <a:t>How do my mentors know what I am expecting?</a:t>
              </a:r>
            </a:p>
          </p:txBody>
        </p:sp>
        <p:sp>
          <p:nvSpPr>
            <p:cNvPr id="10" name="Oval 9">
              <a:extLst>
                <a:ext uri="{FF2B5EF4-FFF2-40B4-BE49-F238E27FC236}">
                  <a16:creationId xmlns:a16="http://schemas.microsoft.com/office/drawing/2014/main" id="{36F78AD6-8B6F-D245-9949-EA1D22C64DBC}"/>
                </a:ext>
              </a:extLst>
            </p:cNvPr>
            <p:cNvSpPr/>
            <p:nvPr/>
          </p:nvSpPr>
          <p:spPr>
            <a:xfrm>
              <a:off x="2058235" y="4332808"/>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10">
              <a:extLst>
                <a:ext uri="{FF2B5EF4-FFF2-40B4-BE49-F238E27FC236}">
                  <a16:creationId xmlns:a16="http://schemas.microsoft.com/office/drawing/2014/main" id="{1280F8D5-83E3-B243-928A-AD8F5C5C99E3}"/>
                </a:ext>
              </a:extLst>
            </p:cNvPr>
            <p:cNvSpPr/>
            <p:nvPr/>
          </p:nvSpPr>
          <p:spPr>
            <a:xfrm rot="21600000">
              <a:off x="2509409" y="5481353"/>
              <a:ext cx="7914640" cy="902348"/>
            </a:xfrm>
            <a:custGeom>
              <a:avLst/>
              <a:gdLst>
                <a:gd name="connsiteX0" fmla="*/ 0 w 7914640"/>
                <a:gd name="connsiteY0" fmla="*/ 0 h 902348"/>
                <a:gd name="connsiteX1" fmla="*/ 7463466 w 7914640"/>
                <a:gd name="connsiteY1" fmla="*/ 0 h 902348"/>
                <a:gd name="connsiteX2" fmla="*/ 7914640 w 7914640"/>
                <a:gd name="connsiteY2" fmla="*/ 451174 h 902348"/>
                <a:gd name="connsiteX3" fmla="*/ 7463466 w 7914640"/>
                <a:gd name="connsiteY3" fmla="*/ 902348 h 902348"/>
                <a:gd name="connsiteX4" fmla="*/ 0 w 7914640"/>
                <a:gd name="connsiteY4" fmla="*/ 902348 h 902348"/>
                <a:gd name="connsiteX5" fmla="*/ 0 w 7914640"/>
                <a:gd name="connsiteY5" fmla="*/ 0 h 9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4640" h="902348">
                  <a:moveTo>
                    <a:pt x="7914640" y="902347"/>
                  </a:moveTo>
                  <a:lnTo>
                    <a:pt x="451174" y="902347"/>
                  </a:lnTo>
                  <a:lnTo>
                    <a:pt x="0" y="451174"/>
                  </a:lnTo>
                  <a:lnTo>
                    <a:pt x="451174" y="1"/>
                  </a:lnTo>
                  <a:lnTo>
                    <a:pt x="7914640" y="1"/>
                  </a:lnTo>
                  <a:lnTo>
                    <a:pt x="7914640" y="90234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3497"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kern="1200"/>
                <a:t>Have we explicitly discussed these questions? If not, why?</a:t>
              </a:r>
            </a:p>
          </p:txBody>
        </p:sp>
        <p:sp>
          <p:nvSpPr>
            <p:cNvPr id="12" name="Oval 11">
              <a:extLst>
                <a:ext uri="{FF2B5EF4-FFF2-40B4-BE49-F238E27FC236}">
                  <a16:creationId xmlns:a16="http://schemas.microsoft.com/office/drawing/2014/main" id="{E9FAAD4A-4F90-7E4C-8FA4-A2C8333965B7}"/>
                </a:ext>
              </a:extLst>
            </p:cNvPr>
            <p:cNvSpPr/>
            <p:nvPr/>
          </p:nvSpPr>
          <p:spPr>
            <a:xfrm>
              <a:off x="2058235" y="5481353"/>
              <a:ext cx="902348" cy="90234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85082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369643" y="1037967"/>
            <a:ext cx="3054091" cy="4709131"/>
          </a:xfrm>
        </p:spPr>
        <p:txBody>
          <a:bodyPr anchor="ctr">
            <a:normAutofit/>
          </a:bodyPr>
          <a:lstStyle/>
          <a:p>
            <a:r>
              <a:rPr lang="en-US">
                <a:solidFill>
                  <a:srgbClr val="FFFEFF"/>
                </a:solidFill>
                <a:latin typeface="+mn-lt"/>
              </a:rPr>
              <a:t>Approaches to alignment of expectations</a:t>
            </a:r>
          </a:p>
        </p:txBody>
      </p:sp>
      <p:graphicFrame>
        <p:nvGraphicFramePr>
          <p:cNvPr id="5" name="Content Placeholder 2">
            <a:extLst>
              <a:ext uri="{FF2B5EF4-FFF2-40B4-BE49-F238E27FC236}">
                <a16:creationId xmlns:a16="http://schemas.microsoft.com/office/drawing/2014/main" id="{278456C8-1B58-4CE9-B0F7-559A078650AE}"/>
              </a:ext>
            </a:extLst>
          </p:cNvPr>
          <p:cNvGraphicFramePr>
            <a:graphicFrameLocks noGrp="1"/>
          </p:cNvGraphicFramePr>
          <p:nvPr>
            <p:ph idx="1"/>
            <p:extLst>
              <p:ext uri="{D42A27DB-BD31-4B8C-83A1-F6EECF244321}">
                <p14:modId xmlns:p14="http://schemas.microsoft.com/office/powerpoint/2010/main" val="2506060617"/>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2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439782" y="909992"/>
            <a:ext cx="10515600" cy="636361"/>
          </a:xfrm>
          <a:prstGeom prst="rect">
            <a:avLst/>
          </a:prstGeom>
          <a:noFill/>
          <a:ln>
            <a:noFill/>
          </a:ln>
        </p:spPr>
        <p:txBody>
          <a:bodyPr spcFirstLastPara="1" wrap="square" lIns="91425" tIns="91425" rIns="91425" bIns="91425" anchor="t" anchorCtr="0">
            <a:noAutofit/>
          </a:bodyPr>
          <a:lstStyle/>
          <a:p>
            <a:pPr>
              <a:lnSpc>
                <a:spcPct val="100000"/>
              </a:lnSpc>
              <a:buClr>
                <a:schemeClr val="accent1"/>
              </a:buClr>
            </a:pPr>
            <a:r>
              <a:rPr lang="en-US" sz="3600" dirty="0">
                <a:latin typeface="Calibri" panose="020F0502020204030204" pitchFamily="34" charset="0"/>
                <a:ea typeface="Arial"/>
                <a:cs typeface="Arial"/>
                <a:sym typeface="Arial"/>
              </a:rPr>
              <a:t>Mentoring Compacts: a useful tool</a:t>
            </a:r>
            <a:endParaRPr sz="3600" dirty="0">
              <a:latin typeface="Calibri" panose="020F0502020204030204" pitchFamily="34" charset="0"/>
            </a:endParaRPr>
          </a:p>
        </p:txBody>
      </p:sp>
      <p:sp>
        <p:nvSpPr>
          <p:cNvPr id="822" name="Shape 822"/>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342900" indent="-254000">
              <a:lnSpc>
                <a:spcPct val="100000"/>
              </a:lnSpc>
              <a:spcBef>
                <a:spcPts val="0"/>
              </a:spcBef>
              <a:buClr>
                <a:schemeClr val="accent1"/>
              </a:buClr>
              <a:buNone/>
            </a:pPr>
            <a:endParaRPr sz="1800">
              <a:solidFill>
                <a:srgbClr val="3F3F3F"/>
              </a:solidFill>
              <a:latin typeface="Trebuchet MS"/>
              <a:ea typeface="Trebuchet MS"/>
              <a:cs typeface="Trebuchet MS"/>
              <a:sym typeface="Trebuchet MS"/>
            </a:endParaRPr>
          </a:p>
          <a:p>
            <a:pPr marL="342900" indent="-254000">
              <a:lnSpc>
                <a:spcPct val="100000"/>
              </a:lnSpc>
              <a:buClr>
                <a:schemeClr val="accent1"/>
              </a:buClr>
              <a:buNone/>
            </a:pPr>
            <a:endParaRPr sz="1800">
              <a:solidFill>
                <a:srgbClr val="3F3F3F"/>
              </a:solidFill>
              <a:latin typeface="Trebuchet MS"/>
              <a:ea typeface="Trebuchet MS"/>
              <a:cs typeface="Trebuchet MS"/>
              <a:sym typeface="Trebuchet MS"/>
            </a:endParaRPr>
          </a:p>
        </p:txBody>
      </p:sp>
      <p:sp>
        <p:nvSpPr>
          <p:cNvPr id="823" name="Shape 823"/>
          <p:cNvSpPr txBox="1"/>
          <p:nvPr/>
        </p:nvSpPr>
        <p:spPr>
          <a:xfrm>
            <a:off x="439782" y="1852550"/>
            <a:ext cx="11538857" cy="5021733"/>
          </a:xfrm>
          <a:prstGeom prst="rect">
            <a:avLst/>
          </a:prstGeom>
          <a:noFill/>
          <a:ln>
            <a:noFill/>
          </a:ln>
        </p:spPr>
        <p:txBody>
          <a:bodyPr spcFirstLastPara="1" wrap="square" lIns="91425" tIns="45700" rIns="91425" bIns="45700" anchor="t" anchorCtr="0">
            <a:noAutofit/>
          </a:bodyPr>
          <a:lstStyle/>
          <a:p>
            <a:pPr>
              <a:buClr>
                <a:srgbClr val="0070C0"/>
              </a:buClr>
            </a:pPr>
            <a:r>
              <a:rPr lang="en-US" sz="2000" dirty="0">
                <a:solidFill>
                  <a:schemeClr val="tx1"/>
                </a:solidFill>
                <a:latin typeface="Calibri" panose="020F0502020204030204" pitchFamily="34" charset="0"/>
                <a:cs typeface="Calibri" panose="020F0502020204030204" pitchFamily="34" charset="0"/>
              </a:rPr>
              <a:t>Description…..</a:t>
            </a:r>
            <a:endParaRPr dirty="0">
              <a:solidFill>
                <a:schemeClr val="tx1"/>
              </a:solidFill>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A written document </a:t>
            </a:r>
            <a:r>
              <a:rPr lang="en-US" sz="2000" dirty="0">
                <a:solidFill>
                  <a:srgbClr val="7030A0"/>
                </a:solidFill>
                <a:latin typeface="Calibri" panose="020F0502020204030204" pitchFamily="34" charset="0"/>
                <a:cs typeface="Calibri" panose="020F0502020204030204" pitchFamily="34" charset="0"/>
              </a:rPr>
              <a:t>used to articulate expectations </a:t>
            </a:r>
            <a:r>
              <a:rPr lang="en-US" sz="2000" dirty="0">
                <a:latin typeface="Calibri" panose="020F0502020204030204" pitchFamily="34" charset="0"/>
                <a:cs typeface="Calibri" panose="020F0502020204030204" pitchFamily="34" charset="0"/>
              </a:rPr>
              <a:t>between mentors and mentees</a:t>
            </a:r>
          </a:p>
          <a:p>
            <a:pPr marL="285750" lvl="3" indent="-285750">
              <a:buSzPts val="2000"/>
              <a:buFont typeface="Arial"/>
              <a:buChar char="•"/>
            </a:pPr>
            <a:endParaRPr sz="7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Focused on </a:t>
            </a:r>
            <a:r>
              <a:rPr lang="en-US" sz="2000" dirty="0">
                <a:solidFill>
                  <a:srgbClr val="7030A0"/>
                </a:solidFill>
                <a:latin typeface="Calibri" panose="020F0502020204030204" pitchFamily="34" charset="0"/>
                <a:cs typeface="Calibri" panose="020F0502020204030204" pitchFamily="34" charset="0"/>
              </a:rPr>
              <a:t>expectations for the working relationship </a:t>
            </a:r>
            <a:r>
              <a:rPr lang="en-US" sz="2000" dirty="0">
                <a:latin typeface="Calibri" panose="020F0502020204030204" pitchFamily="34" charset="0"/>
                <a:cs typeface="Calibri" panose="020F0502020204030204" pitchFamily="34" charset="0"/>
              </a:rPr>
              <a:t>on a daily/ weekly basis</a:t>
            </a:r>
          </a:p>
          <a:p>
            <a:pPr marL="285750" lvl="3" indent="-285750">
              <a:buSzPts val="2000"/>
              <a:buFont typeface="Arial"/>
              <a:buChar char="•"/>
            </a:pPr>
            <a:endParaRPr lang="en-US" sz="10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Mutually reviewed </a:t>
            </a:r>
            <a:r>
              <a:rPr lang="en-US" sz="2000" dirty="0">
                <a:solidFill>
                  <a:srgbClr val="7030A0"/>
                </a:solidFill>
                <a:latin typeface="Calibri" panose="020F0502020204030204" pitchFamily="34" charset="0"/>
                <a:cs typeface="Calibri" panose="020F0502020204030204" pitchFamily="34" charset="0"/>
              </a:rPr>
              <a:t>at start and periodically throughout</a:t>
            </a:r>
          </a:p>
          <a:p>
            <a:pPr marL="285750" lvl="3" indent="-285750">
              <a:buSzPts val="2000"/>
              <a:buFont typeface="Arial"/>
              <a:buChar char="•"/>
            </a:pPr>
            <a:endParaRPr lang="en-US" sz="11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Of note it differs from an Individual Development Plan (IDP) which focuses on the mentee’s short and long-term career plans</a:t>
            </a:r>
          </a:p>
          <a:p>
            <a:pPr marL="285750" lvl="3" indent="-285750">
              <a:buSzPts val="2000"/>
              <a:buFont typeface="Arial"/>
              <a:buChar char="•"/>
            </a:pPr>
            <a:endParaRPr dirty="0">
              <a:latin typeface="Calibri" panose="020F0502020204030204" pitchFamily="34" charset="0"/>
            </a:endParaRPr>
          </a:p>
          <a:p>
            <a:pPr marL="1371600" lvl="3"/>
            <a:endParaRPr sz="2000" dirty="0">
              <a:latin typeface="Calibri" panose="020F0502020204030204" pitchFamily="34" charset="0"/>
            </a:endParaRPr>
          </a:p>
          <a:p>
            <a:pPr lvl="3"/>
            <a:r>
              <a:rPr lang="en-US" sz="2000" dirty="0">
                <a:solidFill>
                  <a:schemeClr val="tx1"/>
                </a:solidFill>
                <a:latin typeface="Calibri" panose="020F0502020204030204" pitchFamily="34" charset="0"/>
                <a:cs typeface="Calibri" panose="020F0502020204030204" pitchFamily="34" charset="0"/>
              </a:rPr>
              <a:t>The value…..</a:t>
            </a:r>
            <a:endParaRPr dirty="0">
              <a:solidFill>
                <a:schemeClr val="tx1"/>
              </a:solidFill>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Provides documentation of expectations which can be </a:t>
            </a:r>
            <a:r>
              <a:rPr lang="en-US" sz="2000" dirty="0">
                <a:solidFill>
                  <a:srgbClr val="7030A0"/>
                </a:solidFill>
                <a:latin typeface="Calibri" panose="020F0502020204030204" pitchFamily="34" charset="0"/>
                <a:cs typeface="Calibri" panose="020F0502020204030204" pitchFamily="34" charset="0"/>
              </a:rPr>
              <a:t>revisited and revised</a:t>
            </a:r>
          </a:p>
          <a:p>
            <a:pPr marL="285750" lvl="3" indent="-285750">
              <a:buSzPts val="2000"/>
              <a:buFont typeface="Arial"/>
              <a:buChar char="•"/>
            </a:pPr>
            <a:endParaRPr lang="en-US" sz="9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Serves as a </a:t>
            </a:r>
            <a:r>
              <a:rPr lang="en-US" sz="2000" dirty="0">
                <a:solidFill>
                  <a:srgbClr val="7030A0"/>
                </a:solidFill>
                <a:latin typeface="Calibri" panose="020F0502020204030204" pitchFamily="34" charset="0"/>
                <a:cs typeface="Calibri" panose="020F0502020204030204" pitchFamily="34" charset="0"/>
              </a:rPr>
              <a:t>shared reference point </a:t>
            </a:r>
            <a:r>
              <a:rPr lang="en-US" sz="2000" dirty="0">
                <a:latin typeface="Calibri" panose="020F0502020204030204" pitchFamily="34" charset="0"/>
                <a:cs typeface="Calibri" panose="020F0502020204030204" pitchFamily="34" charset="0"/>
              </a:rPr>
              <a:t>for regular progress reviews </a:t>
            </a:r>
            <a:endParaRPr dirty="0">
              <a:latin typeface="Calibri" panose="020F0502020204030204" pitchFamily="34" charset="0"/>
              <a:cs typeface="Calibri" panose="020F0502020204030204" pitchFamily="34" charset="0"/>
            </a:endParaRPr>
          </a:p>
          <a:p>
            <a:pPr marL="285750" lvl="3" indent="-285750">
              <a:buSzPts val="2000"/>
              <a:buFont typeface="Arial"/>
              <a:buChar char="•"/>
            </a:pPr>
            <a:endParaRPr lang="en-US" sz="800"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latin typeface="Calibri" panose="020F0502020204030204" pitchFamily="34" charset="0"/>
                <a:cs typeface="Calibri" panose="020F0502020204030204" pitchFamily="34" charset="0"/>
              </a:rPr>
              <a:t>Makes invisible expectations, </a:t>
            </a:r>
            <a:r>
              <a:rPr lang="en-US" sz="2000" dirty="0">
                <a:solidFill>
                  <a:srgbClr val="7030A0"/>
                </a:solidFill>
                <a:latin typeface="Calibri" panose="020F0502020204030204" pitchFamily="34" charset="0"/>
                <a:cs typeface="Calibri" panose="020F0502020204030204" pitchFamily="34" charset="0"/>
              </a:rPr>
              <a:t>visible</a:t>
            </a:r>
            <a:endParaRPr dirty="0">
              <a:solidFill>
                <a:srgbClr val="7030A0"/>
              </a:solidFill>
              <a:latin typeface="Calibri" panose="020F0502020204030204" pitchFamily="34" charset="0"/>
              <a:cs typeface="Calibri" panose="020F0502020204030204" pitchFamily="34" charset="0"/>
            </a:endParaRPr>
          </a:p>
          <a:p>
            <a:pPr marL="285750" lvl="3" indent="-285750">
              <a:buSzPts val="2000"/>
              <a:buFont typeface="Arial"/>
              <a:buChar char="•"/>
            </a:pPr>
            <a:endParaRPr lang="en-US" sz="900" b="1" dirty="0">
              <a:latin typeface="Calibri" panose="020F0502020204030204" pitchFamily="34" charset="0"/>
              <a:cs typeface="Calibri" panose="020F0502020204030204" pitchFamily="34" charset="0"/>
            </a:endParaRPr>
          </a:p>
          <a:p>
            <a:pPr marL="285750" lvl="3" indent="-285750">
              <a:buSzPts val="2000"/>
              <a:buFont typeface="Arial"/>
              <a:buChar char="•"/>
            </a:pPr>
            <a:r>
              <a:rPr lang="en-US" sz="2000" dirty="0">
                <a:solidFill>
                  <a:srgbClr val="7030A0"/>
                </a:solidFill>
                <a:latin typeface="Calibri" panose="020F0502020204030204" pitchFamily="34" charset="0"/>
                <a:cs typeface="Calibri" panose="020F0502020204030204" pitchFamily="34" charset="0"/>
              </a:rPr>
              <a:t>Levels the playing field </a:t>
            </a:r>
            <a:r>
              <a:rPr lang="en-US" sz="2000" dirty="0">
                <a:latin typeface="Calibri" panose="020F0502020204030204" pitchFamily="34" charset="0"/>
                <a:cs typeface="Calibri" panose="020F0502020204030204" pitchFamily="34" charset="0"/>
              </a:rPr>
              <a:t>among mentees </a:t>
            </a:r>
            <a:endParaRPr lang="en-US" dirty="0">
              <a:latin typeface="Calibri" panose="020F0502020204030204" pitchFamily="34" charset="0"/>
              <a:cs typeface="Calibri" panose="020F0502020204030204" pitchFamily="34" charset="0"/>
            </a:endParaRPr>
          </a:p>
          <a:p>
            <a:pPr marL="285750" lvl="3" indent="-285750">
              <a:buSzPts val="2000"/>
              <a:buFont typeface="Arial"/>
              <a:buChar char="•"/>
            </a:pPr>
            <a:endParaRPr lang="en-US" sz="1800" b="1" dirty="0">
              <a:solidFill>
                <a:srgbClr val="C00000"/>
              </a:solidFill>
              <a:latin typeface="Calibri" panose="020F0502020204030204" pitchFamily="34" charset="0"/>
              <a:cs typeface="Calibri" panose="020F0502020204030204" pitchFamily="34" charset="0"/>
            </a:endParaRPr>
          </a:p>
          <a:p>
            <a:pPr marL="285750" lvl="3" indent="-285750"/>
            <a:endParaRPr sz="1800" dirty="0">
              <a:solidFill>
                <a:srgbClr val="C00000"/>
              </a:solidFill>
            </a:endParaRPr>
          </a:p>
          <a:p>
            <a:pPr marL="285750" lvl="3" indent="-285750"/>
            <a:endParaRPr sz="1800" dirty="0">
              <a:solidFill>
                <a:srgbClr val="C00000"/>
              </a:solidFill>
            </a:endParaRPr>
          </a:p>
        </p:txBody>
      </p:sp>
    </p:spTree>
    <p:extLst>
      <p:ext uri="{BB962C8B-B14F-4D97-AF65-F5344CB8AC3E}">
        <p14:creationId xmlns:p14="http://schemas.microsoft.com/office/powerpoint/2010/main" val="191558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92BF-8C5B-94F1-272E-86F29DD29583}"/>
              </a:ext>
            </a:extLst>
          </p:cNvPr>
          <p:cNvSpPr>
            <a:spLocks noGrp="1"/>
          </p:cNvSpPr>
          <p:nvPr>
            <p:ph type="title"/>
          </p:nvPr>
        </p:nvSpPr>
        <p:spPr/>
        <p:txBody>
          <a:bodyPr/>
          <a:lstStyle/>
          <a:p>
            <a:r>
              <a:rPr lang="en-US" dirty="0"/>
              <a:t>BGS Mentoring </a:t>
            </a:r>
            <a:r>
              <a:rPr lang="en-US" dirty="0" err="1"/>
              <a:t>CompaCT</a:t>
            </a:r>
            <a:endParaRPr lang="en-US" dirty="0"/>
          </a:p>
        </p:txBody>
      </p:sp>
      <p:sp>
        <p:nvSpPr>
          <p:cNvPr id="5" name="Content Placeholder 4">
            <a:extLst>
              <a:ext uri="{FF2B5EF4-FFF2-40B4-BE49-F238E27FC236}">
                <a16:creationId xmlns:a16="http://schemas.microsoft.com/office/drawing/2014/main" id="{457351B2-2064-BFBA-42F2-4E0649256D80}"/>
              </a:ext>
            </a:extLst>
          </p:cNvPr>
          <p:cNvSpPr>
            <a:spLocks noGrp="1"/>
          </p:cNvSpPr>
          <p:nvPr>
            <p:ph sz="half" idx="2"/>
          </p:nvPr>
        </p:nvSpPr>
        <p:spPr>
          <a:xfrm>
            <a:off x="298255" y="2192377"/>
            <a:ext cx="11422689" cy="3633047"/>
          </a:xfrm>
        </p:spPr>
        <p:txBody>
          <a:bodyPr>
            <a:normAutofit/>
          </a:bodyPr>
          <a:lstStyle/>
          <a:p>
            <a:pPr marL="0" marR="0" indent="0">
              <a:spcBef>
                <a:spcPts val="0"/>
              </a:spcBef>
              <a:spcAft>
                <a:spcPts val="0"/>
              </a:spcAft>
              <a:buNone/>
            </a:pPr>
            <a:endParaRPr lang="en-US" sz="24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0"/>
              </a:spcAft>
            </a:pPr>
            <a:r>
              <a:rPr lang="en-US" sz="2400" b="1" dirty="0">
                <a:solidFill>
                  <a:srgbClr val="00000A"/>
                </a:solidFill>
                <a:effectLst/>
                <a:latin typeface="Arial" panose="020B0604020202020204" pitchFamily="34" charset="0"/>
                <a:ea typeface="Calibri" panose="020F0502020204030204" pitchFamily="34" charset="0"/>
                <a:cs typeface="Calibri" panose="020F0502020204030204" pitchFamily="34" charset="0"/>
              </a:rPr>
              <a:t>The purpose of this document is to facilitate discussion between mentors and mentees and to help to align expectations and clarify responsibilities for both.</a:t>
            </a:r>
          </a:p>
          <a:p>
            <a:pPr>
              <a:spcBef>
                <a:spcPts val="0"/>
              </a:spcBef>
              <a:spcAft>
                <a:spcPts val="0"/>
              </a:spcAft>
            </a:pPr>
            <a:r>
              <a:rPr lang="en-US" sz="2400" b="1" dirty="0">
                <a:solidFill>
                  <a:srgbClr val="00000A"/>
                </a:solidFill>
                <a:effectLst/>
                <a:latin typeface="Arial" panose="020B0604020202020204" pitchFamily="34" charset="0"/>
                <a:ea typeface="Calibri" panose="020F0502020204030204" pitchFamily="34" charset="0"/>
                <a:cs typeface="Calibri" panose="020F0502020204030204" pitchFamily="34" charset="0"/>
              </a:rPr>
              <a:t>A core set of responsibilities for the mentor and mentee</a:t>
            </a:r>
          </a:p>
          <a:p>
            <a:pPr>
              <a:spcBef>
                <a:spcPts val="0"/>
              </a:spcBef>
              <a:spcAft>
                <a:spcPts val="0"/>
              </a:spcAft>
            </a:pPr>
            <a:r>
              <a:rPr lang="en-US" sz="2400" b="1" dirty="0">
                <a:solidFill>
                  <a:srgbClr val="00000A"/>
                </a:solidFill>
                <a:effectLst/>
                <a:latin typeface="Arial" panose="020B0604020202020204" pitchFamily="34" charset="0"/>
                <a:ea typeface="Calibri" panose="020F0502020204030204" pitchFamily="34" charset="0"/>
                <a:cs typeface="Calibri" panose="020F0502020204030204" pitchFamily="34" charset="0"/>
              </a:rPr>
              <a:t>Should be </a:t>
            </a:r>
            <a:r>
              <a:rPr lang="en-US" sz="2400" b="1" dirty="0">
                <a:solidFill>
                  <a:srgbClr val="00000A"/>
                </a:solidFill>
                <a:latin typeface="Arial" panose="020B0604020202020204" pitchFamily="34" charset="0"/>
                <a:ea typeface="Calibri" panose="020F0502020204030204" pitchFamily="34" charset="0"/>
                <a:cs typeface="Calibri" panose="020F0502020204030204" pitchFamily="34" charset="0"/>
              </a:rPr>
              <a:t>customized to the relationship</a:t>
            </a:r>
          </a:p>
          <a:p>
            <a:pPr>
              <a:spcBef>
                <a:spcPts val="0"/>
              </a:spcBef>
              <a:spcAft>
                <a:spcPts val="0"/>
              </a:spcAft>
            </a:pPr>
            <a:r>
              <a:rPr lang="en-US" sz="2400" b="1" dirty="0">
                <a:solidFill>
                  <a:srgbClr val="00000A"/>
                </a:solidFill>
                <a:effectLst/>
                <a:latin typeface="Arial" panose="020B0604020202020204" pitchFamily="34" charset="0"/>
                <a:ea typeface="Calibri" panose="020F0502020204030204" pitchFamily="34" charset="0"/>
                <a:cs typeface="Calibri" panose="020F0502020204030204" pitchFamily="34" charset="0"/>
              </a:rPr>
              <a:t>Needs to be signed at the beginning of the </a:t>
            </a:r>
            <a:r>
              <a:rPr lang="en-US" sz="2400" b="1" dirty="0" err="1">
                <a:solidFill>
                  <a:srgbClr val="00000A"/>
                </a:solidFill>
                <a:effectLst/>
                <a:latin typeface="Arial" panose="020B0604020202020204" pitchFamily="34" charset="0"/>
                <a:ea typeface="Calibri" panose="020F0502020204030204" pitchFamily="34" charset="0"/>
                <a:cs typeface="Calibri" panose="020F0502020204030204" pitchFamily="34" charset="0"/>
              </a:rPr>
              <a:t>mentor:mentee</a:t>
            </a:r>
            <a:r>
              <a:rPr lang="en-US" sz="2400" b="1" dirty="0">
                <a:solidFill>
                  <a:srgbClr val="00000A"/>
                </a:solidFill>
                <a:effectLst/>
                <a:latin typeface="Arial" panose="020B0604020202020204" pitchFamily="34" charset="0"/>
                <a:ea typeface="Calibri" panose="020F0502020204030204" pitchFamily="34" charset="0"/>
                <a:cs typeface="Calibri" panose="020F0502020204030204" pitchFamily="34" charset="0"/>
              </a:rPr>
              <a:t> relationship</a:t>
            </a:r>
          </a:p>
          <a:p>
            <a:pPr>
              <a:spcBef>
                <a:spcPts val="0"/>
              </a:spcBef>
              <a:spcAft>
                <a:spcPts val="0"/>
              </a:spcAft>
            </a:pPr>
            <a:r>
              <a:rPr lang="en-US" sz="2400" b="1" dirty="0">
                <a:solidFill>
                  <a:srgbClr val="00000A"/>
                </a:solidFill>
                <a:latin typeface="Arial" panose="020B0604020202020204" pitchFamily="34" charset="0"/>
                <a:ea typeface="Calibri" panose="020F0502020204030204" pitchFamily="34" charset="0"/>
                <a:cs typeface="Calibri" panose="020F0502020204030204" pitchFamily="34" charset="0"/>
              </a:rPr>
              <a:t>Should be revisited as needed to ensure alignment of expectations and facilitate communication</a:t>
            </a:r>
            <a:endParaRPr lang="en-US" sz="24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dirty="0"/>
          </a:p>
        </p:txBody>
      </p:sp>
    </p:spTree>
    <p:extLst>
      <p:ext uri="{BB962C8B-B14F-4D97-AF65-F5344CB8AC3E}">
        <p14:creationId xmlns:p14="http://schemas.microsoft.com/office/powerpoint/2010/main" val="3421051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4A3E-3985-E448-87ED-CD57A9BF6B48}"/>
              </a:ext>
            </a:extLst>
          </p:cNvPr>
          <p:cNvSpPr>
            <a:spLocks noGrp="1"/>
          </p:cNvSpPr>
          <p:nvPr>
            <p:ph type="title"/>
          </p:nvPr>
        </p:nvSpPr>
        <p:spPr/>
        <p:txBody>
          <a:bodyPr/>
          <a:lstStyle/>
          <a:p>
            <a:r>
              <a:rPr lang="en-US" dirty="0"/>
              <a:t>BGS Mentoring Compact: </a:t>
            </a:r>
          </a:p>
        </p:txBody>
      </p:sp>
      <p:sp>
        <p:nvSpPr>
          <p:cNvPr id="5" name="Text Placeholder 4">
            <a:extLst>
              <a:ext uri="{FF2B5EF4-FFF2-40B4-BE49-F238E27FC236}">
                <a16:creationId xmlns:a16="http://schemas.microsoft.com/office/drawing/2014/main" id="{C17B68AD-7FE2-A0F3-1CE3-70C0A9C6D48B}"/>
              </a:ext>
            </a:extLst>
          </p:cNvPr>
          <p:cNvSpPr>
            <a:spLocks noGrp="1"/>
          </p:cNvSpPr>
          <p:nvPr>
            <p:ph type="body" idx="1"/>
          </p:nvPr>
        </p:nvSpPr>
        <p:spPr>
          <a:xfrm>
            <a:off x="887219" y="1974278"/>
            <a:ext cx="5087075" cy="536005"/>
          </a:xfrm>
        </p:spPr>
        <p:txBody>
          <a:bodyPr/>
          <a:lstStyle/>
          <a:p>
            <a:r>
              <a:rPr lang="en-US" dirty="0"/>
              <a:t>Mentee</a:t>
            </a:r>
          </a:p>
        </p:txBody>
      </p:sp>
      <p:sp>
        <p:nvSpPr>
          <p:cNvPr id="3" name="Content Placeholder 2">
            <a:extLst>
              <a:ext uri="{FF2B5EF4-FFF2-40B4-BE49-F238E27FC236}">
                <a16:creationId xmlns:a16="http://schemas.microsoft.com/office/drawing/2014/main" id="{F5D5B56D-D426-7A24-C732-2E1860C57B6A}"/>
              </a:ext>
            </a:extLst>
          </p:cNvPr>
          <p:cNvSpPr>
            <a:spLocks noGrp="1"/>
          </p:cNvSpPr>
          <p:nvPr>
            <p:ph sz="half" idx="2"/>
          </p:nvPr>
        </p:nvSpPr>
        <p:spPr>
          <a:xfrm>
            <a:off x="581192" y="2515005"/>
            <a:ext cx="5393100" cy="2934999"/>
          </a:xfrm>
        </p:spPr>
        <p:txBody>
          <a:bodyPr>
            <a:noAutofit/>
          </a:bodyPr>
          <a:lstStyle/>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Establish Expectations</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Take ownership of my thesis project </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Take ownership of my professional development</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Communicate with my mentor(s) about my research progress, access to resources and milestone achievements. </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Arrange regular meetings with my mentor(s).</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Arrange meetings with my thesis committee.</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Stay abreast of the latest developments in my field</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Build a professional network </a:t>
            </a: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Respect all ethical and institutional standards Maintain a relationship with my mentor(s) that is based on trust and respect.</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maintain a safe, respectful, inclusive, and secure working environment.</a:t>
            </a:r>
            <a:endParaRPr lang="en-US" sz="16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1600" dirty="0">
                <a:solidFill>
                  <a:srgbClr val="00000A"/>
                </a:solidFill>
                <a:effectLst/>
                <a:latin typeface="Arial" panose="020B0604020202020204" pitchFamily="34" charset="0"/>
                <a:ea typeface="Calibri" panose="020F0502020204030204" pitchFamily="34" charset="0"/>
                <a:cs typeface="Symbol" pitchFamily="2" charset="2"/>
              </a:rPr>
              <a:t>Comply with all institutional policies, </a:t>
            </a:r>
            <a:endParaRPr lang="en-US" sz="1600" dirty="0"/>
          </a:p>
        </p:txBody>
      </p:sp>
      <p:sp>
        <p:nvSpPr>
          <p:cNvPr id="6" name="Text Placeholder 5">
            <a:extLst>
              <a:ext uri="{FF2B5EF4-FFF2-40B4-BE49-F238E27FC236}">
                <a16:creationId xmlns:a16="http://schemas.microsoft.com/office/drawing/2014/main" id="{518FFE22-2685-5DB9-C394-DE2D9314F44F}"/>
              </a:ext>
            </a:extLst>
          </p:cNvPr>
          <p:cNvSpPr>
            <a:spLocks noGrp="1"/>
          </p:cNvSpPr>
          <p:nvPr>
            <p:ph type="body" sz="quarter" idx="3"/>
          </p:nvPr>
        </p:nvSpPr>
        <p:spPr>
          <a:xfrm>
            <a:off x="6523736" y="1956910"/>
            <a:ext cx="5087073" cy="553373"/>
          </a:xfrm>
        </p:spPr>
        <p:txBody>
          <a:bodyPr/>
          <a:lstStyle/>
          <a:p>
            <a:r>
              <a:rPr lang="en-US" dirty="0"/>
              <a:t>Mentor</a:t>
            </a:r>
          </a:p>
        </p:txBody>
      </p:sp>
      <p:sp>
        <p:nvSpPr>
          <p:cNvPr id="4" name="Content Placeholder 3">
            <a:extLst>
              <a:ext uri="{FF2B5EF4-FFF2-40B4-BE49-F238E27FC236}">
                <a16:creationId xmlns:a16="http://schemas.microsoft.com/office/drawing/2014/main" id="{F71C9CA1-7FF6-CC32-677D-9C84D5D25C19}"/>
              </a:ext>
            </a:extLst>
          </p:cNvPr>
          <p:cNvSpPr>
            <a:spLocks noGrp="1"/>
          </p:cNvSpPr>
          <p:nvPr>
            <p:ph sz="quarter" idx="4"/>
          </p:nvPr>
        </p:nvSpPr>
        <p:spPr>
          <a:xfrm>
            <a:off x="6217709" y="2515005"/>
            <a:ext cx="5393101" cy="4123790"/>
          </a:xfrm>
        </p:spPr>
        <p:txBody>
          <a:bodyPr>
            <a:normAutofit fontScale="25000" lnSpcReduction="20000"/>
          </a:bodyPr>
          <a:lstStyle/>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Ensure my mentee's thesis project is feasible.</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Establish expectations and goals with mentee on research project </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Know requirements of graduate program </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Ensure mentee meets with their thesis committee</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Support my mentee’s professional skills development</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Strive for open and effective communication</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Provide guidance through scientific challenges</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Work collaboratively with co-mentors and thesis committee members to further benefit mentee.</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latin typeface="Arial" panose="020B0604020202020204" pitchFamily="34" charset="0"/>
                <a:ea typeface="Calibri" panose="020F0502020204030204" pitchFamily="34" charset="0"/>
                <a:cs typeface="Symbol" pitchFamily="2" charset="2"/>
              </a:rPr>
              <a:t>E</a:t>
            </a:r>
            <a:r>
              <a:rPr lang="en-US" sz="6800" dirty="0">
                <a:solidFill>
                  <a:srgbClr val="00000A"/>
                </a:solidFill>
                <a:effectLst/>
                <a:latin typeface="Arial" panose="020B0604020202020204" pitchFamily="34" charset="0"/>
                <a:ea typeface="Calibri" panose="020F0502020204030204" pitchFamily="34" charset="0"/>
                <a:cs typeface="Symbol" pitchFamily="2" charset="2"/>
              </a:rPr>
              <a:t>stablish and maintain a safe, respectful, inclusive, and secure working environment.</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Submit students thesis project for publication </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Promote all ethical and institutional standards</a:t>
            </a: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Maintain a relationship with my mentee that is based on trust, mutual respect and aligned expectations.</a:t>
            </a:r>
            <a:endParaRPr lang="en-US" sz="6800" dirty="0">
              <a:solidFill>
                <a:srgbClr val="00000A"/>
              </a:solidFill>
              <a:effectLst/>
              <a:latin typeface="Calibri" panose="020F0502020204030204" pitchFamily="34" charset="0"/>
              <a:ea typeface="Calibri" panose="020F0502020204030204" pitchFamily="34" charset="0"/>
              <a:cs typeface="Symbol" pitchFamily="2" charset="2"/>
            </a:endParaRPr>
          </a:p>
          <a:p>
            <a:pPr marL="342900" marR="0" lvl="0" indent="-342900">
              <a:spcBef>
                <a:spcPts val="0"/>
              </a:spcBef>
              <a:spcAft>
                <a:spcPts val="0"/>
              </a:spcAft>
              <a:buSzPts val="1100"/>
              <a:buFont typeface="Symbol" pitchFamily="2" charset="2"/>
              <a:buChar char=""/>
            </a:pPr>
            <a:r>
              <a:rPr lang="en-US" sz="6800" dirty="0">
                <a:solidFill>
                  <a:srgbClr val="00000A"/>
                </a:solidFill>
                <a:effectLst/>
                <a:latin typeface="Arial" panose="020B0604020202020204" pitchFamily="34" charset="0"/>
                <a:ea typeface="Calibri" panose="020F0502020204030204" pitchFamily="34" charset="0"/>
                <a:cs typeface="Symbol" pitchFamily="2" charset="2"/>
              </a:rPr>
              <a:t>Support my mentee and facilitate their transition to the next stages of their career.</a:t>
            </a:r>
            <a:endParaRPr lang="en-US" sz="6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1800" dirty="0">
              <a:solidFill>
                <a:srgbClr val="00000A"/>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413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452C-CD96-E649-A2F9-31F8F6E9B14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ALIGN EXPECTATIONS </a:t>
            </a:r>
            <a:r>
              <a:rPr lang="mr-IN" dirty="0">
                <a:solidFill>
                  <a:srgbClr val="FFFFFF"/>
                </a:solidFill>
              </a:rPr>
              <a:t>–</a:t>
            </a:r>
            <a:r>
              <a:rPr lang="en-US" dirty="0">
                <a:solidFill>
                  <a:srgbClr val="FFFFFF"/>
                </a:solidFill>
              </a:rPr>
              <a:t>Individualized Development Plan</a:t>
            </a:r>
          </a:p>
        </p:txBody>
      </p:sp>
      <p:sp>
        <p:nvSpPr>
          <p:cNvPr id="10" name="Rectangle 9">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EECFF4A3-E3D8-4338-AD1D-2020AE6B48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337E9DB-1C3F-6149-98A2-F8A2F0D01D5A}"/>
              </a:ext>
            </a:extLst>
          </p:cNvPr>
          <p:cNvSpPr>
            <a:spLocks noGrp="1"/>
          </p:cNvSpPr>
          <p:nvPr>
            <p:ph idx="1"/>
          </p:nvPr>
        </p:nvSpPr>
        <p:spPr>
          <a:xfrm>
            <a:off x="4505325" y="2180496"/>
            <a:ext cx="7525310" cy="4045683"/>
          </a:xfrm>
        </p:spPr>
        <p:txBody>
          <a:bodyPr>
            <a:normAutofit/>
          </a:bodyPr>
          <a:lstStyle/>
          <a:p>
            <a:pPr>
              <a:lnSpc>
                <a:spcPct val="90000"/>
              </a:lnSpc>
            </a:pPr>
            <a:r>
              <a:rPr lang="en-US" dirty="0"/>
              <a:t>UP FRONT ASSESSMENT:</a:t>
            </a:r>
          </a:p>
          <a:p>
            <a:pPr lvl="1">
              <a:lnSpc>
                <a:spcPct val="90000"/>
              </a:lnSpc>
            </a:pPr>
            <a:r>
              <a:rPr lang="en-US" dirty="0"/>
              <a:t>WHAT IS NEEDED TO ACHIEVE YOUR GOAL?</a:t>
            </a:r>
          </a:p>
          <a:p>
            <a:pPr lvl="1">
              <a:lnSpc>
                <a:spcPct val="90000"/>
              </a:lnSpc>
            </a:pPr>
            <a:r>
              <a:rPr lang="en-US" dirty="0"/>
              <a:t>WHAT ARE YOUR UNIQUE NEEDS AS A MENTEE?</a:t>
            </a:r>
          </a:p>
          <a:p>
            <a:pPr lvl="2">
              <a:lnSpc>
                <a:spcPct val="90000"/>
              </a:lnSpc>
            </a:pPr>
            <a:r>
              <a:rPr lang="en-US" dirty="0"/>
              <a:t>SCIENTIFIC SKILLS</a:t>
            </a:r>
          </a:p>
          <a:p>
            <a:pPr lvl="2">
              <a:lnSpc>
                <a:spcPct val="90000"/>
              </a:lnSpc>
            </a:pPr>
            <a:r>
              <a:rPr lang="en-US" dirty="0"/>
              <a:t>PROFESSIONAL SKILLS</a:t>
            </a:r>
          </a:p>
          <a:p>
            <a:pPr lvl="2">
              <a:lnSpc>
                <a:spcPct val="90000"/>
              </a:lnSpc>
            </a:pPr>
            <a:r>
              <a:rPr lang="en-US" dirty="0"/>
              <a:t>CAREER SKILLS</a:t>
            </a:r>
          </a:p>
          <a:p>
            <a:pPr lvl="2">
              <a:lnSpc>
                <a:spcPct val="90000"/>
              </a:lnSpc>
            </a:pPr>
            <a:r>
              <a:rPr lang="en-US" dirty="0"/>
              <a:t>SUPPORT</a:t>
            </a:r>
          </a:p>
          <a:p>
            <a:pPr>
              <a:lnSpc>
                <a:spcPct val="90000"/>
              </a:lnSpc>
            </a:pPr>
            <a:r>
              <a:rPr lang="en-US" dirty="0"/>
              <a:t>ESTABLISH MUTUATLLY AGREEABLE AND BENEFICIAL EXPECTATIONS</a:t>
            </a:r>
          </a:p>
          <a:p>
            <a:pPr>
              <a:lnSpc>
                <a:spcPct val="90000"/>
              </a:lnSpc>
            </a:pPr>
            <a:r>
              <a:rPr lang="en-US" dirty="0"/>
              <a:t>COMMUNICATE THE EXPECTATIONS</a:t>
            </a:r>
          </a:p>
          <a:p>
            <a:pPr>
              <a:lnSpc>
                <a:spcPct val="90000"/>
              </a:lnSpc>
            </a:pPr>
            <a:r>
              <a:rPr lang="en-US" dirty="0"/>
              <a:t>ALIGN EXPECTATIONS BETWEEN MENTOR AND MENTEE</a:t>
            </a:r>
          </a:p>
          <a:p>
            <a:pPr>
              <a:lnSpc>
                <a:spcPct val="90000"/>
              </a:lnSpc>
            </a:pPr>
            <a:r>
              <a:rPr lang="en-US" dirty="0"/>
              <a:t>REVISIT EXPECTATIONS AND ADJUST WITH MENTEE GROWTH</a:t>
            </a:r>
          </a:p>
        </p:txBody>
      </p:sp>
    </p:spTree>
    <p:extLst>
      <p:ext uri="{BB962C8B-B14F-4D97-AF65-F5344CB8AC3E}">
        <p14:creationId xmlns:p14="http://schemas.microsoft.com/office/powerpoint/2010/main" val="202307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What Expectations?</a:t>
            </a:r>
            <a:endParaRPr lang="en-US" sz="3600" dirty="0">
              <a:solidFill>
                <a:srgbClr val="FFFFFF"/>
              </a:solidFill>
            </a:endParaRPr>
          </a:p>
        </p:txBody>
      </p:sp>
      <p:sp>
        <p:nvSpPr>
          <p:cNvPr id="4" name="Text Placeholder 3"/>
          <p:cNvSpPr>
            <a:spLocks noGrp="1"/>
          </p:cNvSpPr>
          <p:nvPr>
            <p:ph type="body" idx="1"/>
          </p:nvPr>
        </p:nvSpPr>
        <p:spPr>
          <a:xfrm>
            <a:off x="581193" y="2937574"/>
            <a:ext cx="5087075" cy="3730477"/>
          </a:xfrm>
        </p:spPr>
        <p:txBody>
          <a:bodyPr/>
          <a:lstStyle/>
          <a:p>
            <a:pPr>
              <a:spcAft>
                <a:spcPts val="0"/>
              </a:spcAft>
            </a:pPr>
            <a:r>
              <a:rPr lang="en-US" sz="2400" dirty="0">
                <a:solidFill>
                  <a:srgbClr val="002060"/>
                </a:solidFill>
              </a:rPr>
              <a:t>Topics to discuss during early conversations</a:t>
            </a:r>
          </a:p>
          <a:p>
            <a:pPr marL="342900" indent="-342900">
              <a:spcAft>
                <a:spcPts val="0"/>
              </a:spcAft>
              <a:buFont typeface="Arial"/>
              <a:buChar char="•"/>
            </a:pPr>
            <a:endParaRPr lang="en-US" sz="2400" dirty="0">
              <a:solidFill>
                <a:srgbClr val="002060"/>
              </a:solidFill>
            </a:endParaRPr>
          </a:p>
          <a:p>
            <a:pPr marL="800100" lvl="1" indent="-342900">
              <a:spcAft>
                <a:spcPts val="0"/>
              </a:spcAft>
              <a:buFont typeface="Arial"/>
              <a:buChar char="•"/>
            </a:pPr>
            <a:r>
              <a:rPr lang="en-US" sz="2400" dirty="0"/>
              <a:t>Short and long-term goals</a:t>
            </a:r>
          </a:p>
          <a:p>
            <a:pPr marL="800100" lvl="1" indent="-342900">
              <a:spcAft>
                <a:spcPts val="0"/>
              </a:spcAft>
              <a:buFont typeface="Arial"/>
              <a:buChar char="•"/>
            </a:pPr>
            <a:r>
              <a:rPr lang="en-US" sz="2400" dirty="0"/>
              <a:t>Areas of interest</a:t>
            </a:r>
          </a:p>
          <a:p>
            <a:pPr marL="800100" lvl="1" indent="-342900">
              <a:spcAft>
                <a:spcPts val="0"/>
              </a:spcAft>
              <a:buFont typeface="Arial"/>
              <a:buChar char="•"/>
            </a:pPr>
            <a:r>
              <a:rPr lang="en-US" sz="2400" dirty="0"/>
              <a:t>Communications styles</a:t>
            </a:r>
          </a:p>
          <a:p>
            <a:pPr marL="800100" lvl="1" indent="-342900">
              <a:spcAft>
                <a:spcPts val="0"/>
              </a:spcAft>
              <a:buFont typeface="Arial"/>
              <a:buChar char="•"/>
            </a:pPr>
            <a:r>
              <a:rPr lang="en-US" sz="2400" dirty="0"/>
              <a:t>Meeting schedules</a:t>
            </a:r>
          </a:p>
          <a:p>
            <a:pPr marL="800100" lvl="1" indent="-342900">
              <a:spcAft>
                <a:spcPts val="0"/>
              </a:spcAft>
              <a:buFont typeface="Arial"/>
              <a:buChar char="•"/>
            </a:pPr>
            <a:r>
              <a:rPr lang="en-US" sz="2400" dirty="0"/>
              <a:t>Timeline and milestones</a:t>
            </a:r>
          </a:p>
          <a:p>
            <a:pPr marL="800100" lvl="1" indent="-342900">
              <a:spcAft>
                <a:spcPts val="0"/>
              </a:spcAft>
              <a:buFont typeface="Arial"/>
              <a:buChar char="•"/>
            </a:pPr>
            <a:r>
              <a:rPr lang="en-US" sz="2400" dirty="0"/>
              <a:t>Identifying others involved</a:t>
            </a:r>
          </a:p>
          <a:p>
            <a:pPr marL="800100" lvl="1" indent="-342900">
              <a:buFont typeface="Arial"/>
              <a:buChar char="•"/>
            </a:pPr>
            <a:endParaRPr lang="en-US" dirty="0"/>
          </a:p>
          <a:p>
            <a:pPr marL="342900" indent="-342900">
              <a:buFont typeface="Arial"/>
              <a:buChar char="•"/>
            </a:pPr>
            <a:endParaRPr lang="en-US" dirty="0"/>
          </a:p>
        </p:txBody>
      </p:sp>
      <p:sp>
        <p:nvSpPr>
          <p:cNvPr id="6" name="Text Placeholder 5"/>
          <p:cNvSpPr>
            <a:spLocks noGrp="1"/>
          </p:cNvSpPr>
          <p:nvPr>
            <p:ph type="body" sz="quarter" idx="3"/>
          </p:nvPr>
        </p:nvSpPr>
        <p:spPr>
          <a:xfrm>
            <a:off x="5668268" y="2415755"/>
            <a:ext cx="5087073" cy="4048176"/>
          </a:xfrm>
        </p:spPr>
        <p:txBody>
          <a:bodyPr/>
          <a:lstStyle/>
          <a:p>
            <a:pPr marL="800100" lvl="1" indent="-342900">
              <a:buFont typeface="Arial"/>
              <a:buChar char="•"/>
            </a:pPr>
            <a:endParaRPr lang="en-US" sz="2400" dirty="0"/>
          </a:p>
          <a:p>
            <a:pPr marL="800100" lvl="1" indent="-342900">
              <a:buFont typeface="Arial"/>
              <a:buChar char="•"/>
            </a:pPr>
            <a:r>
              <a:rPr lang="en-US" sz="2400" dirty="0"/>
              <a:t>Professional networking</a:t>
            </a:r>
          </a:p>
          <a:p>
            <a:pPr marL="800100" lvl="1" indent="-342900">
              <a:buFont typeface="Arial"/>
              <a:buChar char="•"/>
            </a:pPr>
            <a:r>
              <a:rPr lang="en-US" sz="2400" dirty="0"/>
              <a:t>Work/life integration</a:t>
            </a:r>
          </a:p>
          <a:p>
            <a:pPr marL="800100" lvl="1" indent="-342900">
              <a:buFont typeface="Arial"/>
              <a:buChar char="•"/>
            </a:pPr>
            <a:r>
              <a:rPr lang="en-US" sz="2400" dirty="0"/>
              <a:t>Developing a career development plan</a:t>
            </a:r>
          </a:p>
          <a:p>
            <a:pPr marL="800100" lvl="1" indent="-342900">
              <a:buFont typeface="Arial"/>
              <a:buChar char="•"/>
            </a:pPr>
            <a:r>
              <a:rPr lang="en-US" sz="2400" dirty="0"/>
              <a:t>Additional education/training needed</a:t>
            </a:r>
          </a:p>
          <a:p>
            <a:pPr marL="342900" indent="-342900">
              <a:buFont typeface="Arial"/>
              <a:buChar char="•"/>
            </a:pPr>
            <a:endParaRPr lang="en-US" sz="2400" dirty="0"/>
          </a:p>
        </p:txBody>
      </p:sp>
      <p:pic>
        <p:nvPicPr>
          <p:cNvPr id="5" name="Content Placeholder 4" descr="6a00d834527c1469e200e553b1dc078834-320wi.jpg"/>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3713" b="13713"/>
          <a:stretch/>
        </p:blipFill>
        <p:spPr>
          <a:xfrm>
            <a:off x="8240383" y="250490"/>
            <a:ext cx="3951617" cy="2934999"/>
          </a:xfrm>
        </p:spPr>
      </p:pic>
    </p:spTree>
    <p:extLst>
      <p:ext uri="{BB962C8B-B14F-4D97-AF65-F5344CB8AC3E}">
        <p14:creationId xmlns:p14="http://schemas.microsoft.com/office/powerpoint/2010/main" val="25647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6392B"/>
              </a:buClr>
            </a:pPr>
            <a:r>
              <a:rPr lang="en-US" sz="3600" b="1">
                <a:latin typeface="+mn-lt"/>
                <a:sym typeface="Calibri"/>
              </a:rPr>
              <a:t>Mentoring is…</a:t>
            </a:r>
            <a:endParaRPr lang="en-US" sz="3600" b="1" dirty="0">
              <a:latin typeface="+mn-lt"/>
            </a:endParaRPr>
          </a:p>
        </p:txBody>
      </p:sp>
      <p:sp>
        <p:nvSpPr>
          <p:cNvPr id="392" name="Shape 392"/>
          <p:cNvSpPr txBox="1">
            <a:spLocks noGrp="1"/>
          </p:cNvSpPr>
          <p:nvPr>
            <p:ph idx="1"/>
          </p:nvPr>
        </p:nvSpPr>
        <p:spPr>
          <a:xfrm>
            <a:off x="581193" y="2180496"/>
            <a:ext cx="7164314" cy="3678303"/>
          </a:xfrm>
          <a:prstGeom prst="rect">
            <a:avLst/>
          </a:prstGeom>
          <a:noFill/>
          <a:ln>
            <a:noFill/>
          </a:ln>
        </p:spPr>
        <p:txBody>
          <a:bodyPr spcFirstLastPara="1" vert="horz" wrap="square" lIns="91425" tIns="45700" rIns="91425" bIns="45700" rtlCol="0" anchor="t" anchorCtr="0">
            <a:noAutofit/>
          </a:bodyPr>
          <a:lstStyle/>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A </a:t>
            </a:r>
            <a:r>
              <a:rPr lang="en-US" sz="2400">
                <a:solidFill>
                  <a:srgbClr val="C00000"/>
                </a:solidFill>
                <a:latin typeface="Calibri" panose="020F0502020204030204" pitchFamily="34" charset="0"/>
                <a:ea typeface="Calibri"/>
                <a:cs typeface="Calibri" panose="020F0502020204030204" pitchFamily="34" charset="0"/>
                <a:sym typeface="Calibri"/>
              </a:rPr>
              <a:t>collaborative learning relationship </a:t>
            </a:r>
            <a:r>
              <a:rPr lang="en-US" sz="2400">
                <a:solidFill>
                  <a:schemeClr val="dk1"/>
                </a:solidFill>
                <a:latin typeface="Calibri" panose="020F0502020204030204" pitchFamily="34" charset="0"/>
                <a:ea typeface="Calibri"/>
                <a:cs typeface="Calibri" panose="020F0502020204030204" pitchFamily="34" charset="0"/>
                <a:sym typeface="Calibri"/>
              </a:rPr>
              <a:t>that proceeds through purposeful stages over time and has the primary goal of </a:t>
            </a:r>
            <a:r>
              <a:rPr lang="en-US" sz="2400">
                <a:solidFill>
                  <a:srgbClr val="C00000"/>
                </a:solidFill>
                <a:latin typeface="Calibri" panose="020F0502020204030204" pitchFamily="34" charset="0"/>
                <a:ea typeface="Calibri"/>
                <a:cs typeface="Calibri" panose="020F0502020204030204" pitchFamily="34" charset="0"/>
                <a:sym typeface="Calibri"/>
              </a:rPr>
              <a:t>helping mentees acquire the essential competencies needed for success</a:t>
            </a:r>
            <a:r>
              <a:rPr lang="en-US" sz="2400">
                <a:solidFill>
                  <a:schemeClr val="dk1"/>
                </a:solidFill>
                <a:latin typeface="Calibri" panose="020F0502020204030204" pitchFamily="34" charset="0"/>
                <a:ea typeface="Calibri"/>
                <a:cs typeface="Calibri" panose="020F0502020204030204" pitchFamily="34" charset="0"/>
                <a:sym typeface="Calibri"/>
              </a:rPr>
              <a:t> in their chosen career.</a:t>
            </a:r>
            <a:endParaRPr lang="en-US" sz="2400">
              <a:latin typeface="Calibri" panose="020F0502020204030204" pitchFamily="34" charset="0"/>
              <a:cs typeface="Calibri" panose="020F0502020204030204" pitchFamily="34" charset="0"/>
            </a:endParaRPr>
          </a:p>
          <a:p>
            <a:pPr marL="0" indent="0">
              <a:lnSpc>
                <a:spcPct val="150000"/>
              </a:lnSpc>
              <a:spcBef>
                <a:spcPts val="0"/>
              </a:spcBef>
              <a:buClr>
                <a:schemeClr val="dk1"/>
              </a:buClr>
              <a:buNone/>
            </a:pPr>
            <a:endParaRPr lang="en-US" sz="1800">
              <a:solidFill>
                <a:schemeClr val="dk1"/>
              </a:solidFill>
              <a:latin typeface="Calibri" panose="020F0502020204030204" pitchFamily="34" charset="0"/>
              <a:ea typeface="Calibri"/>
              <a:cs typeface="Calibri" panose="020F0502020204030204" pitchFamily="34" charset="0"/>
              <a:sym typeface="Calibri"/>
            </a:endParaRPr>
          </a:p>
          <a:p>
            <a:pPr marL="0" indent="0">
              <a:lnSpc>
                <a:spcPct val="150000"/>
              </a:lnSpc>
              <a:spcBef>
                <a:spcPts val="0"/>
              </a:spcBef>
              <a:buClr>
                <a:schemeClr val="dk1"/>
              </a:buClr>
              <a:buNone/>
            </a:pPr>
            <a:r>
              <a:rPr lang="en-US" sz="2400">
                <a:solidFill>
                  <a:schemeClr val="dk1"/>
                </a:solidFill>
                <a:latin typeface="Calibri" panose="020F0502020204030204" pitchFamily="34" charset="0"/>
                <a:ea typeface="Calibri"/>
                <a:cs typeface="Calibri" panose="020F0502020204030204" pitchFamily="34" charset="0"/>
                <a:sym typeface="Calibri"/>
              </a:rPr>
              <a:t>It includes using one’s own experience to guide another person through an experience that requires </a:t>
            </a:r>
            <a:r>
              <a:rPr lang="en-US" sz="2400">
                <a:solidFill>
                  <a:srgbClr val="C00000"/>
                </a:solidFill>
                <a:latin typeface="Calibri" panose="020F0502020204030204" pitchFamily="34" charset="0"/>
                <a:cs typeface="Calibri" panose="020F0502020204030204" pitchFamily="34" charset="0"/>
                <a:sym typeface="Calibri"/>
              </a:rPr>
              <a:t>personal and intellectual growth and development. </a:t>
            </a:r>
            <a:endParaRPr lang="en-US" sz="2400" dirty="0">
              <a:solidFill>
                <a:srgbClr val="C00000"/>
              </a:solidFill>
              <a:latin typeface="Calibri" panose="020F0502020204030204" pitchFamily="34" charset="0"/>
              <a:cs typeface="Calibri" panose="020F0502020204030204" pitchFamily="34" charset="0"/>
            </a:endParaRPr>
          </a:p>
        </p:txBody>
      </p:sp>
      <p:pic>
        <p:nvPicPr>
          <p:cNvPr id="393" name="Shape 393"/>
          <p:cNvPicPr preferRelativeResize="0"/>
          <p:nvPr/>
        </p:nvPicPr>
        <p:blipFill rotWithShape="1">
          <a:blip r:embed="rId3">
            <a:alphaModFix/>
          </a:blip>
          <a:srcRect/>
          <a:stretch/>
        </p:blipFill>
        <p:spPr>
          <a:xfrm>
            <a:off x="9744937" y="4432755"/>
            <a:ext cx="1865870" cy="1890584"/>
          </a:xfrm>
          <a:prstGeom prst="rect">
            <a:avLst/>
          </a:prstGeom>
          <a:noFill/>
          <a:ln>
            <a:noFill/>
          </a:ln>
        </p:spPr>
      </p:pic>
      <p:pic>
        <p:nvPicPr>
          <p:cNvPr id="4" name="Picture 3">
            <a:extLst>
              <a:ext uri="{FF2B5EF4-FFF2-40B4-BE49-F238E27FC236}">
                <a16:creationId xmlns:a16="http://schemas.microsoft.com/office/drawing/2014/main" id="{32156EA4-D145-5441-8428-C450936EAE5A}"/>
              </a:ext>
            </a:extLst>
          </p:cNvPr>
          <p:cNvPicPr>
            <a:picLocks noChangeAspect="1"/>
          </p:cNvPicPr>
          <p:nvPr/>
        </p:nvPicPr>
        <p:blipFill>
          <a:blip r:embed="rId4"/>
          <a:stretch>
            <a:fillRect/>
          </a:stretch>
        </p:blipFill>
        <p:spPr>
          <a:xfrm>
            <a:off x="8187690" y="2464255"/>
            <a:ext cx="3568700" cy="3937000"/>
          </a:xfrm>
          <a:prstGeom prst="rect">
            <a:avLst/>
          </a:prstGeom>
        </p:spPr>
      </p:pic>
    </p:spTree>
    <p:extLst>
      <p:ext uri="{BB962C8B-B14F-4D97-AF65-F5344CB8AC3E}">
        <p14:creationId xmlns:p14="http://schemas.microsoft.com/office/powerpoint/2010/main" val="144467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DE93-9742-0644-A9B4-1CEC5032D96B}"/>
              </a:ext>
            </a:extLst>
          </p:cNvPr>
          <p:cNvSpPr>
            <a:spLocks noGrp="1"/>
          </p:cNvSpPr>
          <p:nvPr>
            <p:ph type="title"/>
          </p:nvPr>
        </p:nvSpPr>
        <p:spPr>
          <a:xfrm>
            <a:off x="581192" y="702156"/>
            <a:ext cx="11029616" cy="1013800"/>
          </a:xfrm>
        </p:spPr>
        <p:txBody>
          <a:bodyPr>
            <a:normAutofit/>
          </a:bodyPr>
          <a:lstStyle/>
          <a:p>
            <a:r>
              <a:rPr lang="en-US">
                <a:solidFill>
                  <a:srgbClr val="FFFEFF"/>
                </a:solidFill>
              </a:rPr>
              <a:t>BUILD SELF-EFFICACY</a:t>
            </a:r>
          </a:p>
        </p:txBody>
      </p:sp>
      <p:graphicFrame>
        <p:nvGraphicFramePr>
          <p:cNvPr id="5" name="Content Placeholder 2">
            <a:extLst>
              <a:ext uri="{FF2B5EF4-FFF2-40B4-BE49-F238E27FC236}">
                <a16:creationId xmlns:a16="http://schemas.microsoft.com/office/drawing/2014/main" id="{548749E6-5750-42E9-A21C-1284F45303E6}"/>
              </a:ext>
            </a:extLst>
          </p:cNvPr>
          <p:cNvGraphicFramePr>
            <a:graphicFrameLocks noGrp="1"/>
          </p:cNvGraphicFramePr>
          <p:nvPr>
            <p:ph idx="1"/>
            <p:extLst>
              <p:ext uri="{D42A27DB-BD31-4B8C-83A1-F6EECF244321}">
                <p14:modId xmlns:p14="http://schemas.microsoft.com/office/powerpoint/2010/main" val="3439610792"/>
              </p:ext>
            </p:extLst>
          </p:nvPr>
        </p:nvGraphicFramePr>
        <p:xfrm>
          <a:off x="581025" y="2181225"/>
          <a:ext cx="11029950" cy="443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9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5">
                                            <p:graphicEl>
                                              <a:dgm id="{E2E0D63E-D313-DB4B-A1DF-18B2491AA91F}"/>
                                            </p:graphicEl>
                                          </p:spTgt>
                                        </p:tgtEl>
                                        <p:attrNameLst>
                                          <p:attrName>style.visibility</p:attrName>
                                        </p:attrNameLst>
                                      </p:cBhvr>
                                      <p:to>
                                        <p:strVal val="visible"/>
                                      </p:to>
                                    </p:set>
                                    <p:animEffect transition="in" filter="wipe(up)">
                                      <p:cBhvr>
                                        <p:cTn id="7" dur="500"/>
                                        <p:tgtEl>
                                          <p:spTgt spid="5">
                                            <p:graphicEl>
                                              <a:dgm id="{E2E0D63E-D313-DB4B-A1DF-18B2491AA9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5">
                                            <p:graphicEl>
                                              <a:dgm id="{349CE6C3-8A94-DE40-8F9E-2D6E1E558FF7}"/>
                                            </p:graphicEl>
                                          </p:spTgt>
                                        </p:tgtEl>
                                        <p:attrNameLst>
                                          <p:attrName>style.visibility</p:attrName>
                                        </p:attrNameLst>
                                      </p:cBhvr>
                                      <p:to>
                                        <p:strVal val="visible"/>
                                      </p:to>
                                    </p:set>
                                    <p:animEffect transition="in" filter="wipe(up)">
                                      <p:cBhvr>
                                        <p:cTn id="12" dur="500"/>
                                        <p:tgtEl>
                                          <p:spTgt spid="5">
                                            <p:graphicEl>
                                              <a:dgm id="{349CE6C3-8A94-DE40-8F9E-2D6E1E558F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5">
                                            <p:graphicEl>
                                              <a:dgm id="{FB5A32CE-DC7F-FB4D-B481-155143F7A0EA}"/>
                                            </p:graphicEl>
                                          </p:spTgt>
                                        </p:tgtEl>
                                        <p:attrNameLst>
                                          <p:attrName>style.visibility</p:attrName>
                                        </p:attrNameLst>
                                      </p:cBhvr>
                                      <p:to>
                                        <p:strVal val="visible"/>
                                      </p:to>
                                    </p:set>
                                    <p:animEffect transition="in" filter="wipe(up)">
                                      <p:cBhvr>
                                        <p:cTn id="17" dur="500"/>
                                        <p:tgtEl>
                                          <p:spTgt spid="5">
                                            <p:graphicEl>
                                              <a:dgm id="{FB5A32CE-DC7F-FB4D-B481-155143F7A0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1" nodeType="clickEffect">
                                  <p:stCondLst>
                                    <p:cond delay="0"/>
                                  </p:stCondLst>
                                  <p:childTnLst>
                                    <p:set>
                                      <p:cBhvr>
                                        <p:cTn id="21" dur="1" fill="hold">
                                          <p:stCondLst>
                                            <p:cond delay="0"/>
                                          </p:stCondLst>
                                        </p:cTn>
                                        <p:tgtEl>
                                          <p:spTgt spid="5">
                                            <p:graphicEl>
                                              <a:dgm id="{57C9D9F7-BEB1-D140-82A2-73EEC2CE85B8}"/>
                                            </p:graphicEl>
                                          </p:spTgt>
                                        </p:tgtEl>
                                        <p:attrNameLst>
                                          <p:attrName>style.visibility</p:attrName>
                                        </p:attrNameLst>
                                      </p:cBhvr>
                                      <p:to>
                                        <p:strVal val="visible"/>
                                      </p:to>
                                    </p:set>
                                    <p:animEffect transition="in" filter="wipe(up)">
                                      <p:cBhvr>
                                        <p:cTn id="22" dur="500"/>
                                        <p:tgtEl>
                                          <p:spTgt spid="5">
                                            <p:graphicEl>
                                              <a:dgm id="{57C9D9F7-BEB1-D140-82A2-73EEC2CE85B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1" nodeType="clickEffect">
                                  <p:stCondLst>
                                    <p:cond delay="0"/>
                                  </p:stCondLst>
                                  <p:childTnLst>
                                    <p:set>
                                      <p:cBhvr>
                                        <p:cTn id="26" dur="1" fill="hold">
                                          <p:stCondLst>
                                            <p:cond delay="0"/>
                                          </p:stCondLst>
                                        </p:cTn>
                                        <p:tgtEl>
                                          <p:spTgt spid="5">
                                            <p:graphicEl>
                                              <a:dgm id="{FC166F70-11F6-AE44-9E5D-E5FF6420A27B}"/>
                                            </p:graphicEl>
                                          </p:spTgt>
                                        </p:tgtEl>
                                        <p:attrNameLst>
                                          <p:attrName>style.visibility</p:attrName>
                                        </p:attrNameLst>
                                      </p:cBhvr>
                                      <p:to>
                                        <p:strVal val="visible"/>
                                      </p:to>
                                    </p:set>
                                    <p:animEffect transition="in" filter="wipe(up)">
                                      <p:cBhvr>
                                        <p:cTn id="27" dur="500"/>
                                        <p:tgtEl>
                                          <p:spTgt spid="5">
                                            <p:graphicEl>
                                              <a:dgm id="{FC166F70-11F6-AE44-9E5D-E5FF6420A27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1" nodeType="clickEffect">
                                  <p:stCondLst>
                                    <p:cond delay="0"/>
                                  </p:stCondLst>
                                  <p:childTnLst>
                                    <p:set>
                                      <p:cBhvr>
                                        <p:cTn id="31" dur="1" fill="hold">
                                          <p:stCondLst>
                                            <p:cond delay="0"/>
                                          </p:stCondLst>
                                        </p:cTn>
                                        <p:tgtEl>
                                          <p:spTgt spid="5">
                                            <p:graphicEl>
                                              <a:dgm id="{AA181F7C-84CA-0F4B-9B5A-CDFD7BB59D51}"/>
                                            </p:graphicEl>
                                          </p:spTgt>
                                        </p:tgtEl>
                                        <p:attrNameLst>
                                          <p:attrName>style.visibility</p:attrName>
                                        </p:attrNameLst>
                                      </p:cBhvr>
                                      <p:to>
                                        <p:strVal val="visible"/>
                                      </p:to>
                                    </p:set>
                                    <p:animEffect transition="in" filter="wipe(up)">
                                      <p:cBhvr>
                                        <p:cTn id="32" dur="500"/>
                                        <p:tgtEl>
                                          <p:spTgt spid="5">
                                            <p:graphicEl>
                                              <a:dgm id="{AA181F7C-84CA-0F4B-9B5A-CDFD7BB59D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DDBA-4BCC-EB4D-9B75-2902DAD24172}"/>
              </a:ext>
            </a:extLst>
          </p:cNvPr>
          <p:cNvSpPr>
            <a:spLocks noGrp="1"/>
          </p:cNvSpPr>
          <p:nvPr>
            <p:ph type="title"/>
          </p:nvPr>
        </p:nvSpPr>
        <p:spPr>
          <a:xfrm>
            <a:off x="0" y="426216"/>
            <a:ext cx="11029615" cy="1497507"/>
          </a:xfrm>
        </p:spPr>
        <p:txBody>
          <a:bodyPr anchor="ctr">
            <a:normAutofit/>
          </a:bodyPr>
          <a:lstStyle/>
          <a:p>
            <a:r>
              <a:rPr lang="en-US" dirty="0">
                <a:solidFill>
                  <a:schemeClr val="accent1"/>
                </a:solidFill>
              </a:rPr>
              <a:t>ACHIEVE INDEPENDENCE—Research Identity</a:t>
            </a:r>
          </a:p>
        </p:txBody>
      </p:sp>
      <p:sp>
        <p:nvSpPr>
          <p:cNvPr id="4" name="Text Placeholder 3">
            <a:extLst>
              <a:ext uri="{FF2B5EF4-FFF2-40B4-BE49-F238E27FC236}">
                <a16:creationId xmlns:a16="http://schemas.microsoft.com/office/drawing/2014/main" id="{EFE95FF1-20DB-E246-90C0-A218ED12B4E1}"/>
              </a:ext>
            </a:extLst>
          </p:cNvPr>
          <p:cNvSpPr>
            <a:spLocks noGrp="1"/>
          </p:cNvSpPr>
          <p:nvPr>
            <p:ph type="body" idx="1"/>
          </p:nvPr>
        </p:nvSpPr>
        <p:spPr>
          <a:xfrm>
            <a:off x="419959" y="125938"/>
            <a:ext cx="11029615" cy="600556"/>
          </a:xfrm>
        </p:spPr>
        <p:txBody>
          <a:bodyPr>
            <a:normAutofit lnSpcReduction="10000"/>
          </a:bodyPr>
          <a:lstStyle/>
          <a:p>
            <a:r>
              <a:rPr lang="en-US" dirty="0"/>
              <a:t>MENTOR						 THESIS COMMITTEE					PROGRAM						</a:t>
            </a:r>
          </a:p>
        </p:txBody>
      </p:sp>
      <p:graphicFrame>
        <p:nvGraphicFramePr>
          <p:cNvPr id="5" name="Content Placeholder 2">
            <a:extLst>
              <a:ext uri="{FF2B5EF4-FFF2-40B4-BE49-F238E27FC236}">
                <a16:creationId xmlns:a16="http://schemas.microsoft.com/office/drawing/2014/main" id="{1B41E588-A82B-4C6B-9030-DBA4B4F86055}"/>
              </a:ext>
            </a:extLst>
          </p:cNvPr>
          <p:cNvGraphicFramePr>
            <a:graphicFrameLocks noGrp="1"/>
          </p:cNvGraphicFramePr>
          <p:nvPr>
            <p:ph idx="4294967295"/>
            <p:extLst>
              <p:ext uri="{D42A27DB-BD31-4B8C-83A1-F6EECF244321}">
                <p14:modId xmlns:p14="http://schemas.microsoft.com/office/powerpoint/2010/main" val="2914913745"/>
              </p:ext>
            </p:extLst>
          </p:nvPr>
        </p:nvGraphicFramePr>
        <p:xfrm>
          <a:off x="651997" y="1552575"/>
          <a:ext cx="10607675" cy="501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1162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DDB9E1-AB12-462E-8E0D-83CA31C6E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4040EB-4842-44D5-9380-BDF41FB7B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0B59E3A-1C3E-B385-937D-408013B593BA}"/>
              </a:ext>
            </a:extLst>
          </p:cNvPr>
          <p:cNvSpPr>
            <a:spLocks noGrp="1"/>
          </p:cNvSpPr>
          <p:nvPr>
            <p:ph type="title"/>
          </p:nvPr>
        </p:nvSpPr>
        <p:spPr>
          <a:xfrm>
            <a:off x="803189" y="1209184"/>
            <a:ext cx="3089189" cy="4734416"/>
          </a:xfrm>
        </p:spPr>
        <p:txBody>
          <a:bodyPr anchor="ctr">
            <a:normAutofit/>
          </a:bodyPr>
          <a:lstStyle/>
          <a:p>
            <a:r>
              <a:rPr lang="en-US">
                <a:solidFill>
                  <a:srgbClr val="FFFFFF"/>
                </a:solidFill>
              </a:rPr>
              <a:t>Academic Growth</a:t>
            </a:r>
          </a:p>
        </p:txBody>
      </p:sp>
      <p:sp>
        <p:nvSpPr>
          <p:cNvPr id="16" name="Rectangle 15">
            <a:extLst>
              <a:ext uri="{FF2B5EF4-FFF2-40B4-BE49-F238E27FC236}">
                <a16:creationId xmlns:a16="http://schemas.microsoft.com/office/drawing/2014/main" id="{0C076E08-C160-41E7-8D09-E2436B591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25A65B62-07C4-4876-A101-9C85F48A02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D02BCE7C-4E97-4627-9FD1-DD7B633E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4">
            <a:extLst>
              <a:ext uri="{FF2B5EF4-FFF2-40B4-BE49-F238E27FC236}">
                <a16:creationId xmlns:a16="http://schemas.microsoft.com/office/drawing/2014/main" id="{F8E01277-A684-FCCF-07E0-A47A801EB1EA}"/>
              </a:ext>
            </a:extLst>
          </p:cNvPr>
          <p:cNvSpPr>
            <a:spLocks noGrp="1"/>
          </p:cNvSpPr>
          <p:nvPr>
            <p:ph idx="1"/>
          </p:nvPr>
        </p:nvSpPr>
        <p:spPr>
          <a:xfrm>
            <a:off x="4561870" y="978637"/>
            <a:ext cx="7183597" cy="3252678"/>
          </a:xfrm>
        </p:spPr>
        <p:txBody>
          <a:bodyPr>
            <a:normAutofit fontScale="92500" lnSpcReduction="20000"/>
          </a:bodyPr>
          <a:lstStyle/>
          <a:p>
            <a:r>
              <a:rPr lang="en-US" sz="2800" dirty="0"/>
              <a:t>Growth mindset</a:t>
            </a:r>
          </a:p>
          <a:p>
            <a:r>
              <a:rPr lang="en-US" sz="2800" dirty="0"/>
              <a:t>Explore</a:t>
            </a:r>
          </a:p>
          <a:p>
            <a:r>
              <a:rPr lang="en-US" sz="2800" dirty="0"/>
              <a:t>Learn from your mistakes</a:t>
            </a:r>
          </a:p>
          <a:p>
            <a:r>
              <a:rPr lang="en-US" sz="2800" dirty="0"/>
              <a:t>Can be fast or slow</a:t>
            </a:r>
          </a:p>
          <a:p>
            <a:r>
              <a:rPr lang="en-US" sz="2800" dirty="0"/>
              <a:t>May be uncomfortable</a:t>
            </a:r>
          </a:p>
          <a:p>
            <a:r>
              <a:rPr lang="en-US" sz="2800" dirty="0"/>
              <a:t>M</a:t>
            </a:r>
            <a:r>
              <a:rPr lang="en-US" sz="2800"/>
              <a:t>entor</a:t>
            </a:r>
            <a:r>
              <a:rPr lang="en-US" sz="2800" dirty="0" err="1"/>
              <a:t>:mentee</a:t>
            </a:r>
            <a:r>
              <a:rPr lang="en-US" sz="2800" dirty="0"/>
              <a:t> relationship needs to be adjusted to accommodate growth</a:t>
            </a:r>
          </a:p>
          <a:p>
            <a:endParaRPr lang="en-US" sz="2800" dirty="0"/>
          </a:p>
          <a:p>
            <a:endParaRPr lang="en-US" dirty="0"/>
          </a:p>
        </p:txBody>
      </p:sp>
      <p:pic>
        <p:nvPicPr>
          <p:cNvPr id="9" name="Graphic 8" descr="Head with Gears">
            <a:extLst>
              <a:ext uri="{FF2B5EF4-FFF2-40B4-BE49-F238E27FC236}">
                <a16:creationId xmlns:a16="http://schemas.microsoft.com/office/drawing/2014/main" id="{023DD6DD-EBCE-DCA3-28DD-F82D7513D1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61870" y="4253024"/>
            <a:ext cx="2093402" cy="2093402"/>
          </a:xfrm>
          <a:prstGeom prst="rect">
            <a:avLst/>
          </a:prstGeom>
        </p:spPr>
      </p:pic>
    </p:spTree>
    <p:extLst>
      <p:ext uri="{BB962C8B-B14F-4D97-AF65-F5344CB8AC3E}">
        <p14:creationId xmlns:p14="http://schemas.microsoft.com/office/powerpoint/2010/main" val="163061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FD13-F56E-444B-A3F4-6677513B5C49}"/>
              </a:ext>
            </a:extLst>
          </p:cNvPr>
          <p:cNvSpPr>
            <a:spLocks noGrp="1"/>
          </p:cNvSpPr>
          <p:nvPr>
            <p:ph type="title"/>
          </p:nvPr>
        </p:nvSpPr>
        <p:spPr/>
        <p:txBody>
          <a:bodyPr/>
          <a:lstStyle/>
          <a:p>
            <a:r>
              <a:rPr lang="en-US" dirty="0"/>
              <a:t>ACHIEVE WORK/LIFE INTEGRATION</a:t>
            </a:r>
          </a:p>
        </p:txBody>
      </p:sp>
      <p:sp>
        <p:nvSpPr>
          <p:cNvPr id="3" name="Content Placeholder 2">
            <a:extLst>
              <a:ext uri="{FF2B5EF4-FFF2-40B4-BE49-F238E27FC236}">
                <a16:creationId xmlns:a16="http://schemas.microsoft.com/office/drawing/2014/main" id="{173DF273-630D-0047-B760-34141C0C71F0}"/>
              </a:ext>
            </a:extLst>
          </p:cNvPr>
          <p:cNvSpPr>
            <a:spLocks noGrp="1"/>
          </p:cNvSpPr>
          <p:nvPr>
            <p:ph idx="1"/>
          </p:nvPr>
        </p:nvSpPr>
        <p:spPr>
          <a:xfrm>
            <a:off x="6372387" y="2556668"/>
            <a:ext cx="5819613" cy="3678303"/>
          </a:xfrm>
        </p:spPr>
        <p:txBody>
          <a:bodyPr>
            <a:normAutofit/>
          </a:bodyPr>
          <a:lstStyle/>
          <a:p>
            <a:r>
              <a:rPr lang="en-US" sz="3200" dirty="0"/>
              <a:t>METHOD:</a:t>
            </a:r>
          </a:p>
          <a:p>
            <a:pPr lvl="1"/>
            <a:r>
              <a:rPr lang="en-US" sz="3200" dirty="0"/>
              <a:t>BE REAL</a:t>
            </a:r>
          </a:p>
          <a:p>
            <a:pPr lvl="1"/>
            <a:r>
              <a:rPr lang="en-US" sz="3200" dirty="0"/>
              <a:t>BE WHOLE</a:t>
            </a:r>
          </a:p>
          <a:p>
            <a:pPr lvl="1"/>
            <a:r>
              <a:rPr lang="en-US" sz="3200" dirty="0"/>
              <a:t>BE INNOVATIVE</a:t>
            </a:r>
          </a:p>
          <a:p>
            <a:pPr lvl="1"/>
            <a:endParaRPr lang="en-US" sz="3200" dirty="0"/>
          </a:p>
        </p:txBody>
      </p:sp>
      <p:grpSp>
        <p:nvGrpSpPr>
          <p:cNvPr id="15" name="Group 14">
            <a:extLst>
              <a:ext uri="{FF2B5EF4-FFF2-40B4-BE49-F238E27FC236}">
                <a16:creationId xmlns:a16="http://schemas.microsoft.com/office/drawing/2014/main" id="{E9F3934A-632B-F24E-B37A-D3B6405B7256}"/>
              </a:ext>
            </a:extLst>
          </p:cNvPr>
          <p:cNvGrpSpPr/>
          <p:nvPr/>
        </p:nvGrpSpPr>
        <p:grpSpPr>
          <a:xfrm>
            <a:off x="1452277" y="2180496"/>
            <a:ext cx="4347884" cy="4424088"/>
            <a:chOff x="4589924" y="2148260"/>
            <a:chExt cx="4347884" cy="4424088"/>
          </a:xfrm>
        </p:grpSpPr>
        <p:grpSp>
          <p:nvGrpSpPr>
            <p:cNvPr id="10" name="Group 9">
              <a:extLst>
                <a:ext uri="{FF2B5EF4-FFF2-40B4-BE49-F238E27FC236}">
                  <a16:creationId xmlns:a16="http://schemas.microsoft.com/office/drawing/2014/main" id="{5E0A6A76-4863-9E44-94A8-AEA722D33E5D}"/>
                </a:ext>
              </a:extLst>
            </p:cNvPr>
            <p:cNvGrpSpPr/>
            <p:nvPr/>
          </p:nvGrpSpPr>
          <p:grpSpPr>
            <a:xfrm>
              <a:off x="4589924" y="2148260"/>
              <a:ext cx="4347884" cy="4424088"/>
              <a:chOff x="4589924" y="1807603"/>
              <a:chExt cx="4347884" cy="4424088"/>
            </a:xfrm>
          </p:grpSpPr>
          <p:sp>
            <p:nvSpPr>
              <p:cNvPr id="5" name="Pie 4">
                <a:extLst>
                  <a:ext uri="{FF2B5EF4-FFF2-40B4-BE49-F238E27FC236}">
                    <a16:creationId xmlns:a16="http://schemas.microsoft.com/office/drawing/2014/main" id="{B651AB0A-9276-AD45-AD01-E151107619D4}"/>
                  </a:ext>
                </a:extLst>
              </p:cNvPr>
              <p:cNvSpPr/>
              <p:nvPr/>
            </p:nvSpPr>
            <p:spPr>
              <a:xfrm rot="10800000">
                <a:off x="4589924" y="1807603"/>
                <a:ext cx="4338919" cy="4338917"/>
              </a:xfrm>
              <a:prstGeom prst="pie">
                <a:avLst>
                  <a:gd name="adj1" fmla="val 10690029"/>
                  <a:gd name="adj2" fmla="val 1614455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BC5D4311-3363-6F4C-A906-11642B59B962}"/>
                  </a:ext>
                </a:extLst>
              </p:cNvPr>
              <p:cNvSpPr/>
              <p:nvPr/>
            </p:nvSpPr>
            <p:spPr>
              <a:xfrm rot="5400000">
                <a:off x="4550619" y="1853467"/>
                <a:ext cx="4417529" cy="4338920"/>
              </a:xfrm>
              <a:prstGeom prst="pie">
                <a:avLst>
                  <a:gd name="adj1" fmla="val 10744588"/>
                  <a:gd name="adj2" fmla="val 1618292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4427704E-CC51-774B-B047-06D1829B4C0C}"/>
                  </a:ext>
                </a:extLst>
              </p:cNvPr>
              <p:cNvSpPr/>
              <p:nvPr/>
            </p:nvSpPr>
            <p:spPr>
              <a:xfrm rot="16200000">
                <a:off x="4598890" y="1816567"/>
                <a:ext cx="4338919" cy="4338917"/>
              </a:xfrm>
              <a:prstGeom prst="pie">
                <a:avLst>
                  <a:gd name="adj1" fmla="val 10690029"/>
                  <a:gd name="adj2" fmla="val 1614455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ie 5">
                <a:extLst>
                  <a:ext uri="{FF2B5EF4-FFF2-40B4-BE49-F238E27FC236}">
                    <a16:creationId xmlns:a16="http://schemas.microsoft.com/office/drawing/2014/main" id="{C02322C0-36B8-1346-A809-50248E328B3C}"/>
                  </a:ext>
                </a:extLst>
              </p:cNvPr>
              <p:cNvSpPr/>
              <p:nvPr/>
            </p:nvSpPr>
            <p:spPr>
              <a:xfrm>
                <a:off x="4589924" y="1814162"/>
                <a:ext cx="4347884" cy="4338918"/>
              </a:xfrm>
              <a:prstGeom prst="pie">
                <a:avLst>
                  <a:gd name="adj1" fmla="val 10765596"/>
                  <a:gd name="adj2" fmla="val 1614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grpSp>
        <p:sp>
          <p:nvSpPr>
            <p:cNvPr id="11" name="TextBox 10">
              <a:extLst>
                <a:ext uri="{FF2B5EF4-FFF2-40B4-BE49-F238E27FC236}">
                  <a16:creationId xmlns:a16="http://schemas.microsoft.com/office/drawing/2014/main" id="{56563D6F-8102-104E-A2E3-5ACBBB25929E}"/>
                </a:ext>
              </a:extLst>
            </p:cNvPr>
            <p:cNvSpPr txBox="1"/>
            <p:nvPr/>
          </p:nvSpPr>
          <p:spPr>
            <a:xfrm>
              <a:off x="5091953" y="3299012"/>
              <a:ext cx="1452257" cy="584775"/>
            </a:xfrm>
            <a:prstGeom prst="rect">
              <a:avLst/>
            </a:prstGeom>
            <a:noFill/>
          </p:spPr>
          <p:txBody>
            <a:bodyPr wrap="none" rtlCol="0">
              <a:spAutoFit/>
            </a:bodyPr>
            <a:lstStyle/>
            <a:p>
              <a:r>
                <a:rPr lang="en-US" sz="3200" dirty="0">
                  <a:solidFill>
                    <a:schemeClr val="bg1"/>
                  </a:solidFill>
                </a:rPr>
                <a:t>WORK</a:t>
              </a:r>
            </a:p>
          </p:txBody>
        </p:sp>
        <p:sp>
          <p:nvSpPr>
            <p:cNvPr id="12" name="TextBox 11">
              <a:extLst>
                <a:ext uri="{FF2B5EF4-FFF2-40B4-BE49-F238E27FC236}">
                  <a16:creationId xmlns:a16="http://schemas.microsoft.com/office/drawing/2014/main" id="{E0BE4B2A-774C-8C48-87E5-D4625A4D2592}"/>
                </a:ext>
              </a:extLst>
            </p:cNvPr>
            <p:cNvSpPr txBox="1"/>
            <p:nvPr/>
          </p:nvSpPr>
          <p:spPr>
            <a:xfrm>
              <a:off x="7010398" y="3284541"/>
              <a:ext cx="1459246" cy="584775"/>
            </a:xfrm>
            <a:prstGeom prst="rect">
              <a:avLst/>
            </a:prstGeom>
            <a:noFill/>
          </p:spPr>
          <p:txBody>
            <a:bodyPr wrap="none" rtlCol="0">
              <a:spAutoFit/>
            </a:bodyPr>
            <a:lstStyle/>
            <a:p>
              <a:r>
                <a:rPr lang="en-US" sz="3200" dirty="0">
                  <a:solidFill>
                    <a:schemeClr val="bg1"/>
                  </a:solidFill>
                </a:rPr>
                <a:t>FAMILY</a:t>
              </a:r>
            </a:p>
          </p:txBody>
        </p:sp>
        <p:sp>
          <p:nvSpPr>
            <p:cNvPr id="13" name="TextBox 12">
              <a:extLst>
                <a:ext uri="{FF2B5EF4-FFF2-40B4-BE49-F238E27FC236}">
                  <a16:creationId xmlns:a16="http://schemas.microsoft.com/office/drawing/2014/main" id="{DFCD4CF5-DE25-1148-8FAB-B75634FC1683}"/>
                </a:ext>
              </a:extLst>
            </p:cNvPr>
            <p:cNvSpPr txBox="1"/>
            <p:nvPr/>
          </p:nvSpPr>
          <p:spPr>
            <a:xfrm>
              <a:off x="5091953" y="4709915"/>
              <a:ext cx="971741" cy="584775"/>
            </a:xfrm>
            <a:prstGeom prst="rect">
              <a:avLst/>
            </a:prstGeom>
            <a:noFill/>
          </p:spPr>
          <p:txBody>
            <a:bodyPr wrap="none" rtlCol="0">
              <a:spAutoFit/>
            </a:bodyPr>
            <a:lstStyle/>
            <a:p>
              <a:r>
                <a:rPr lang="en-US" sz="3200" dirty="0">
                  <a:solidFill>
                    <a:schemeClr val="bg1"/>
                  </a:solidFill>
                </a:rPr>
                <a:t>SELF</a:t>
              </a:r>
            </a:p>
          </p:txBody>
        </p:sp>
        <p:sp>
          <p:nvSpPr>
            <p:cNvPr id="14" name="TextBox 13">
              <a:extLst>
                <a:ext uri="{FF2B5EF4-FFF2-40B4-BE49-F238E27FC236}">
                  <a16:creationId xmlns:a16="http://schemas.microsoft.com/office/drawing/2014/main" id="{DDDCF5C0-18E5-F841-8783-02B1671A52E2}"/>
                </a:ext>
              </a:extLst>
            </p:cNvPr>
            <p:cNvSpPr txBox="1"/>
            <p:nvPr/>
          </p:nvSpPr>
          <p:spPr>
            <a:xfrm>
              <a:off x="6768349" y="4742528"/>
              <a:ext cx="1939955" cy="400110"/>
            </a:xfrm>
            <a:prstGeom prst="rect">
              <a:avLst/>
            </a:prstGeom>
            <a:noFill/>
          </p:spPr>
          <p:txBody>
            <a:bodyPr wrap="none" rtlCol="0">
              <a:spAutoFit/>
            </a:bodyPr>
            <a:lstStyle/>
            <a:p>
              <a:r>
                <a:rPr lang="en-US" sz="2000" b="1" dirty="0">
                  <a:solidFill>
                    <a:schemeClr val="bg1"/>
                  </a:solidFill>
                </a:rPr>
                <a:t>COMMUNITY</a:t>
              </a:r>
            </a:p>
          </p:txBody>
        </p:sp>
      </p:grpSp>
    </p:spTree>
    <p:extLst>
      <p:ext uri="{BB962C8B-B14F-4D97-AF65-F5344CB8AC3E}">
        <p14:creationId xmlns:p14="http://schemas.microsoft.com/office/powerpoint/2010/main" val="500670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2344"/>
            <a:ext cx="10972800" cy="1143000"/>
          </a:xfrm>
        </p:spPr>
        <p:txBody>
          <a:bodyPr>
            <a:normAutofit/>
          </a:bodyPr>
          <a:lstStyle/>
          <a:p>
            <a:r>
              <a:rPr lang="en-US" sz="3600" dirty="0">
                <a:solidFill>
                  <a:srgbClr val="FFFFFF"/>
                </a:solidFill>
              </a:rPr>
              <a:t>Summary Core Tenets for Mentees </a:t>
            </a:r>
          </a:p>
        </p:txBody>
      </p:sp>
      <p:sp>
        <p:nvSpPr>
          <p:cNvPr id="5" name="Content Placeholder 4"/>
          <p:cNvSpPr>
            <a:spLocks noGrp="1"/>
          </p:cNvSpPr>
          <p:nvPr>
            <p:ph idx="1"/>
          </p:nvPr>
        </p:nvSpPr>
        <p:spPr/>
        <p:txBody>
          <a:bodyPr>
            <a:noAutofit/>
          </a:bodyPr>
          <a:lstStyle/>
          <a:p>
            <a:r>
              <a:rPr lang="en-US" sz="3600" dirty="0"/>
              <a:t>Know yourself – reflect and identify needs</a:t>
            </a:r>
          </a:p>
          <a:p>
            <a:r>
              <a:rPr lang="en-US" sz="3600" dirty="0"/>
              <a:t>Act with Intention</a:t>
            </a:r>
          </a:p>
          <a:p>
            <a:r>
              <a:rPr lang="en-US" sz="3600" dirty="0"/>
              <a:t>Communicate Effectively</a:t>
            </a:r>
          </a:p>
          <a:p>
            <a:r>
              <a:rPr lang="en-US" sz="3600" dirty="0"/>
              <a:t>Clarify Expectations</a:t>
            </a:r>
          </a:p>
          <a:p>
            <a:r>
              <a:rPr lang="en-US" sz="3600" dirty="0"/>
              <a:t>Enhance your Self Efficacy</a:t>
            </a:r>
          </a:p>
          <a:p>
            <a:endParaRPr lang="en-US" sz="3600" dirty="0"/>
          </a:p>
        </p:txBody>
      </p:sp>
    </p:spTree>
    <p:extLst>
      <p:ext uri="{BB962C8B-B14F-4D97-AF65-F5344CB8AC3E}">
        <p14:creationId xmlns:p14="http://schemas.microsoft.com/office/powerpoint/2010/main" val="1497215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792E4-9B7E-8546-B187-C6B836D1DE8A}"/>
              </a:ext>
            </a:extLst>
          </p:cNvPr>
          <p:cNvSpPr>
            <a:spLocks noGrp="1"/>
          </p:cNvSpPr>
          <p:nvPr>
            <p:ph type="title"/>
          </p:nvPr>
        </p:nvSpPr>
        <p:spPr>
          <a:xfrm>
            <a:off x="959157" y="1113764"/>
            <a:ext cx="3269749" cy="4624327"/>
          </a:xfrm>
        </p:spPr>
        <p:txBody>
          <a:bodyPr anchor="ctr">
            <a:normAutofit/>
          </a:bodyPr>
          <a:lstStyle/>
          <a:p>
            <a:r>
              <a:rPr lang="en-US" sz="3200" b="1">
                <a:solidFill>
                  <a:srgbClr val="FFFFFF"/>
                </a:solidFill>
              </a:rPr>
              <a:t>Mentorship Workshop led by BGSA</a:t>
            </a:r>
            <a:endParaRPr lang="en-US" sz="3200">
              <a:solidFill>
                <a:srgbClr val="FFFFFF"/>
              </a:solidFill>
            </a:endParaRPr>
          </a:p>
        </p:txBody>
      </p:sp>
      <p:sp>
        <p:nvSpPr>
          <p:cNvPr id="3" name="Content Placeholder 2">
            <a:extLst>
              <a:ext uri="{FF2B5EF4-FFF2-40B4-BE49-F238E27FC236}">
                <a16:creationId xmlns:a16="http://schemas.microsoft.com/office/drawing/2014/main" id="{7DBC6BAE-7E01-7A46-A836-732EF7FAB801}"/>
              </a:ext>
            </a:extLst>
          </p:cNvPr>
          <p:cNvSpPr>
            <a:spLocks noGrp="1"/>
          </p:cNvSpPr>
          <p:nvPr>
            <p:ph idx="1"/>
          </p:nvPr>
        </p:nvSpPr>
        <p:spPr>
          <a:xfrm>
            <a:off x="5030644" y="485678"/>
            <a:ext cx="4174743" cy="6434058"/>
          </a:xfrm>
        </p:spPr>
        <p:txBody>
          <a:bodyPr anchor="ctr">
            <a:normAutofit/>
          </a:bodyPr>
          <a:lstStyle/>
          <a:p>
            <a:pPr marL="0" indent="0">
              <a:spcBef>
                <a:spcPts val="0"/>
              </a:spcBef>
              <a:spcAft>
                <a:spcPts val="0"/>
              </a:spcAft>
              <a:buNone/>
            </a:pPr>
            <a:r>
              <a:rPr lang="en-US" sz="2800" b="1" dirty="0"/>
              <a:t>Thanks to BGSA</a:t>
            </a:r>
          </a:p>
          <a:p>
            <a:pPr lvl="1"/>
            <a:r>
              <a:rPr lang="en-US" sz="2000" dirty="0"/>
              <a:t>Rachit Kumar, President BGSA</a:t>
            </a:r>
          </a:p>
          <a:p>
            <a:pPr marL="0" indent="0">
              <a:buNone/>
            </a:pPr>
            <a:r>
              <a:rPr lang="en-US" sz="2200" b="1" dirty="0"/>
              <a:t>BGS student Group Leaders</a:t>
            </a:r>
          </a:p>
          <a:p>
            <a:pPr marL="0" fontAlgn="b">
              <a:spcBef>
                <a:spcPts val="0"/>
              </a:spcBef>
              <a:spcAft>
                <a:spcPts val="0"/>
              </a:spcAft>
            </a:pPr>
            <a:r>
              <a:rPr lang="en-US" sz="2000" u="none" strike="noStrike" dirty="0">
                <a:effectLst/>
              </a:rPr>
              <a:t>Anna Voss</a:t>
            </a:r>
            <a:endParaRPr lang="en-US" sz="2000" b="0" i="0" u="none" strike="noStrike" dirty="0">
              <a:solidFill>
                <a:srgbClr val="000000"/>
              </a:solidFill>
              <a:effectLst/>
              <a:latin typeface="Calibri" panose="020F050202020403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Allison Marvin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err="1">
                <a:solidFill>
                  <a:srgbClr val="000000"/>
                </a:solidFill>
                <a:effectLst/>
                <a:latin typeface="Gill Sans MT" panose="020B0502020104020203" pitchFamily="34" charset="77"/>
              </a:rPr>
              <a:t>Junyoung</a:t>
            </a:r>
            <a:r>
              <a:rPr lang="en-US" sz="2000" b="0" i="0" u="none" strike="noStrike" kern="1200" dirty="0">
                <a:solidFill>
                  <a:srgbClr val="000000"/>
                </a:solidFill>
                <a:effectLst/>
                <a:latin typeface="Gill Sans MT" panose="020B0502020104020203" pitchFamily="34" charset="77"/>
              </a:rPr>
              <a:t> Shin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Alyssa Moore</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Irene Molina</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Anna Thickens</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Gabriella Rice</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Maria Vogel</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Rose Albert</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Zarin Tabassum</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Andrea </a:t>
            </a:r>
            <a:r>
              <a:rPr lang="en-US" sz="2000" b="0" i="0" u="none" strike="noStrike" kern="1200" dirty="0" err="1">
                <a:solidFill>
                  <a:srgbClr val="000000"/>
                </a:solidFill>
                <a:effectLst/>
                <a:latin typeface="Gill Sans MT" panose="020B0502020104020203" pitchFamily="34" charset="77"/>
              </a:rPr>
              <a:t>Andress</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Natalie Hagen</a:t>
            </a:r>
            <a:endParaRPr lang="en-US" sz="2000" b="0" i="0" u="none" strike="noStrike" dirty="0">
              <a:effectLst/>
              <a:latin typeface="Arial" panose="020B0604020202020204" pitchFamily="34" charset="0"/>
            </a:endParaRPr>
          </a:p>
          <a:p>
            <a:pPr marL="0" fontAlgn="b">
              <a:spcBef>
                <a:spcPts val="0"/>
              </a:spcBef>
              <a:spcAft>
                <a:spcPts val="0"/>
              </a:spcAft>
            </a:pPr>
            <a:r>
              <a:rPr lang="en-US" sz="2000" b="0" i="0" u="none" strike="noStrike" kern="1200" dirty="0">
                <a:solidFill>
                  <a:srgbClr val="000000"/>
                </a:solidFill>
                <a:effectLst/>
                <a:latin typeface="Gill Sans MT" panose="020B0502020104020203" pitchFamily="34" charset="77"/>
              </a:rPr>
              <a:t>Jessica Barragan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Sarah Hegarty</a:t>
            </a:r>
            <a:endParaRPr lang="en-US" sz="20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endParaRPr lang="en-US" sz="2000" b="0" i="0" u="none" strike="noStrike" dirty="0">
              <a:effectLst/>
              <a:highlight>
                <a:srgbClr val="E9E7E8"/>
              </a:highlight>
              <a:latin typeface="Arial" panose="020B0604020202020204" pitchFamily="34" charset="0"/>
            </a:endParaRPr>
          </a:p>
          <a:p>
            <a:pPr lvl="2"/>
            <a:endParaRPr lang="en-US" sz="2000" b="0" i="0" u="none" strike="noStrike" baseline="0" dirty="0">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55F54955-D7CC-A00B-AECF-8FF5296C066E}"/>
              </a:ext>
            </a:extLst>
          </p:cNvPr>
          <p:cNvSpPr txBox="1">
            <a:spLocks/>
          </p:cNvSpPr>
          <p:nvPr/>
        </p:nvSpPr>
        <p:spPr>
          <a:xfrm>
            <a:off x="8107146" y="1930960"/>
            <a:ext cx="3922016" cy="4631379"/>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fontAlgn="b">
              <a:spcBef>
                <a:spcPts val="0"/>
              </a:spcBef>
              <a:spcAft>
                <a:spcPts val="0"/>
              </a:spcAft>
            </a:pPr>
            <a:r>
              <a:rPr lang="en-US" sz="2000" b="0" i="0" u="none" strike="noStrike" kern="1200" dirty="0">
                <a:solidFill>
                  <a:srgbClr val="000000"/>
                </a:solidFill>
                <a:effectLst/>
                <a:latin typeface="Gill Sans MT" panose="020B0502020104020203" pitchFamily="34" charset="77"/>
              </a:rPr>
              <a:t>Melody Tan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Stephanie Schreiner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Emily Meyer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Leonardo Claure</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Jakob </a:t>
            </a:r>
            <a:r>
              <a:rPr lang="en-US" sz="2000" b="0" i="0" u="none" strike="noStrike" kern="1200" dirty="0" err="1">
                <a:solidFill>
                  <a:srgbClr val="000000"/>
                </a:solidFill>
                <a:effectLst/>
                <a:latin typeface="Gill Sans MT" panose="020B0502020104020203" pitchFamily="34" charset="77"/>
              </a:rPr>
              <a:t>Woerner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Isabel Breuer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Jeremy Rubin</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Louisa Boateng</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err="1">
                <a:solidFill>
                  <a:srgbClr val="000000"/>
                </a:solidFill>
                <a:effectLst/>
                <a:latin typeface="Gill Sans MT" panose="020B0502020104020203" pitchFamily="34" charset="77"/>
              </a:rPr>
              <a:t>Joanatta</a:t>
            </a:r>
            <a:r>
              <a:rPr lang="en-US" sz="2000" b="0" i="0" u="none" strike="noStrike" kern="1200" dirty="0">
                <a:solidFill>
                  <a:srgbClr val="000000"/>
                </a:solidFill>
                <a:effectLst/>
                <a:latin typeface="Gill Sans MT" panose="020B0502020104020203" pitchFamily="34" charset="77"/>
              </a:rPr>
              <a:t> Shapiro</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Madison Sangster</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Michael Scaglione</a:t>
            </a:r>
            <a:endParaRPr lang="en-US" sz="20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000" b="0" i="0" u="none" strike="noStrike" kern="1200" dirty="0">
                <a:solidFill>
                  <a:srgbClr val="000000"/>
                </a:solidFill>
                <a:effectLst/>
                <a:latin typeface="Gill Sans MT" panose="020B0502020104020203" pitchFamily="34" charset="77"/>
              </a:rPr>
              <a:t>Lauren Elizabeth Lee</a:t>
            </a:r>
            <a:endParaRPr lang="en-US" sz="2000" b="0" i="0" u="none" strike="noStrike" dirty="0">
              <a:effectLst/>
              <a:latin typeface="Arial" panose="020B0604020202020204" pitchFamily="34" charset="0"/>
            </a:endParaRPr>
          </a:p>
          <a:p>
            <a:pPr marL="0" fontAlgn="b">
              <a:spcBef>
                <a:spcPts val="0"/>
              </a:spcBef>
              <a:spcAft>
                <a:spcPts val="0"/>
              </a:spcAft>
            </a:pPr>
            <a:r>
              <a:rPr lang="en-US" sz="2000" b="0" i="0" u="none" strike="noStrike" kern="1200" dirty="0">
                <a:solidFill>
                  <a:srgbClr val="000000"/>
                </a:solidFill>
                <a:effectLst/>
                <a:latin typeface="Gill Sans MT" panose="020B0502020104020203" pitchFamily="34" charset="77"/>
              </a:rPr>
              <a:t>Margaret Gardner</a:t>
            </a:r>
          </a:p>
          <a:p>
            <a:pPr marL="0" fontAlgn="b">
              <a:spcBef>
                <a:spcPts val="0"/>
              </a:spcBef>
              <a:spcAft>
                <a:spcPts val="0"/>
              </a:spcAft>
            </a:pPr>
            <a:r>
              <a:rPr lang="en-US" sz="2000" dirty="0" err="1"/>
              <a:t>A</a:t>
            </a:r>
            <a:r>
              <a:rPr lang="en-US" sz="2000" u="none" strike="noStrike" dirty="0" err="1">
                <a:effectLst/>
              </a:rPr>
              <a:t>djoa</a:t>
            </a:r>
            <a:r>
              <a:rPr lang="en-US" sz="2000" u="none" strike="noStrike" dirty="0">
                <a:effectLst/>
              </a:rPr>
              <a:t> </a:t>
            </a:r>
            <a:r>
              <a:rPr lang="en-US" sz="2000" dirty="0"/>
              <a:t>O</a:t>
            </a:r>
            <a:r>
              <a:rPr lang="en-US" sz="2000" u="none" strike="noStrike" dirty="0">
                <a:effectLst/>
              </a:rPr>
              <a:t>sei </a:t>
            </a:r>
            <a:r>
              <a:rPr lang="en-US" sz="2000" dirty="0" err="1"/>
              <a:t>N</a:t>
            </a:r>
            <a:r>
              <a:rPr lang="en-US" sz="2000" u="none" strike="noStrike" dirty="0" err="1">
                <a:effectLst/>
              </a:rPr>
              <a:t>tansah</a:t>
            </a:r>
            <a:endParaRPr lang="en-US" sz="2000" b="0" i="0" u="none" strike="noStrike" dirty="0">
              <a:solidFill>
                <a:srgbClr val="000000"/>
              </a:solidFill>
              <a:effectLst/>
              <a:latin typeface="Calibri" panose="020F0502020204030204" pitchFamily="34" charset="0"/>
            </a:endParaRPr>
          </a:p>
          <a:p>
            <a:pPr lvl="2"/>
            <a:endParaRPr lang="en-US" sz="2000" dirty="0"/>
          </a:p>
        </p:txBody>
      </p:sp>
    </p:spTree>
    <p:extLst>
      <p:ext uri="{BB962C8B-B14F-4D97-AF65-F5344CB8AC3E}">
        <p14:creationId xmlns:p14="http://schemas.microsoft.com/office/powerpoint/2010/main" val="424914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0E0D-6ED7-988F-5A48-A85259B36945}"/>
              </a:ext>
            </a:extLst>
          </p:cNvPr>
          <p:cNvSpPr>
            <a:spLocks noGrp="1"/>
          </p:cNvSpPr>
          <p:nvPr>
            <p:ph type="title"/>
          </p:nvPr>
        </p:nvSpPr>
        <p:spPr>
          <a:xfrm>
            <a:off x="611239" y="702155"/>
            <a:ext cx="11029616" cy="1013800"/>
          </a:xfrm>
        </p:spPr>
        <p:txBody>
          <a:bodyPr>
            <a:noAutofit/>
          </a:bodyPr>
          <a:lstStyle/>
          <a:p>
            <a:pPr marL="0" marR="0" lvl="0" indent="0" defTabSz="914400" rtl="0" eaLnBrk="0" fontAlgn="base" latinLnBrk="0" hangingPunct="0">
              <a:lnSpc>
                <a:spcPct val="100000"/>
              </a:lnSpc>
              <a:spcBef>
                <a:spcPct val="0"/>
              </a:spcBef>
              <a:spcAft>
                <a:spcPct val="0"/>
              </a:spcAft>
              <a:tabLst/>
            </a:pP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BGS Orientation Mentoring Session</a:t>
            </a:r>
            <a:r>
              <a:rPr lang="en-US" altLang="en-US" sz="3200" cap="none"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Case Studies</a:t>
            </a:r>
            <a:br>
              <a:rPr kumimoji="0" lang="en-US" altLang="en-US" sz="3200" b="0" i="0" u="none" strike="noStrike" cap="none" normalizeH="0" baseline="0" dirty="0">
                <a:ln>
                  <a:noFill/>
                </a:ln>
                <a:solidFill>
                  <a:schemeClr val="tx1"/>
                </a:solidFill>
                <a:effectLst/>
              </a:rPr>
            </a:br>
            <a:endParaRPr lang="en-US" sz="3200" dirty="0"/>
          </a:p>
        </p:txBody>
      </p:sp>
      <p:sp>
        <p:nvSpPr>
          <p:cNvPr id="3" name="Content Placeholder 2">
            <a:extLst>
              <a:ext uri="{FF2B5EF4-FFF2-40B4-BE49-F238E27FC236}">
                <a16:creationId xmlns:a16="http://schemas.microsoft.com/office/drawing/2014/main" id="{37437CAA-4DF4-BF43-5C9F-7BFE69F7D0AF}"/>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6E7B6B07-6741-88FB-22CC-741016BC0288}"/>
              </a:ext>
            </a:extLst>
          </p:cNvPr>
          <p:cNvSpPr>
            <a:spLocks noChangeArrowheads="1"/>
          </p:cNvSpPr>
          <p:nvPr/>
        </p:nvSpPr>
        <p:spPr bwMode="auto">
          <a:xfrm>
            <a:off x="4600575" y="1949628"/>
            <a:ext cx="324832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13, 2024: 10am-11am</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a:extLst>
              <a:ext uri="{FF2B5EF4-FFF2-40B4-BE49-F238E27FC236}">
                <a16:creationId xmlns:a16="http://schemas.microsoft.com/office/drawing/2014/main" id="{7C3A76E5-AC40-83F5-1163-EBF95F2BFC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108" y="2419217"/>
            <a:ext cx="3736627" cy="3736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BE7ECAB-8C1D-07F1-9428-7F63D7DCB95B}"/>
              </a:ext>
            </a:extLst>
          </p:cNvPr>
          <p:cNvSpPr>
            <a:spLocks noChangeArrowheads="1"/>
          </p:cNvSpPr>
          <p:nvPr/>
        </p:nvSpPr>
        <p:spPr bwMode="auto">
          <a:xfrm>
            <a:off x="4199742" y="66193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rPr>
              <a:t>https://upenn.box.com/v/bgsa-nso-2024</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2603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8B9E-B1E2-B643-8F1B-C7A2AA89F738}"/>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95D05804-6180-B449-9312-DC8C4365B0CC}"/>
              </a:ext>
            </a:extLst>
          </p:cNvPr>
          <p:cNvSpPr>
            <a:spLocks noGrp="1"/>
          </p:cNvSpPr>
          <p:nvPr>
            <p:ph idx="1"/>
          </p:nvPr>
        </p:nvSpPr>
        <p:spPr>
          <a:xfrm>
            <a:off x="581192" y="2180496"/>
            <a:ext cx="11029615" cy="4336705"/>
          </a:xfrm>
        </p:spPr>
        <p:txBody>
          <a:bodyPr>
            <a:normAutofit fontScale="85000" lnSpcReduction="20000"/>
          </a:bodyPr>
          <a:lstStyle/>
          <a:p>
            <a:r>
              <a:rPr lang="en-US" dirty="0"/>
              <a:t>BGS</a:t>
            </a:r>
          </a:p>
          <a:p>
            <a:pPr lvl="1"/>
            <a:r>
              <a:rPr lang="en-US" dirty="0">
                <a:hlinkClick r:id="rId3"/>
              </a:rPr>
              <a:t>https://</a:t>
            </a:r>
            <a:r>
              <a:rPr lang="en-US" dirty="0" err="1">
                <a:hlinkClick r:id="rId3"/>
              </a:rPr>
              <a:t>www.med.upenn.edu</a:t>
            </a:r>
            <a:r>
              <a:rPr lang="en-US" dirty="0">
                <a:hlinkClick r:id="rId3"/>
              </a:rPr>
              <a:t>/</a:t>
            </a:r>
            <a:r>
              <a:rPr lang="en-US" dirty="0" err="1">
                <a:hlinkClick r:id="rId3"/>
              </a:rPr>
              <a:t>bgs</a:t>
            </a:r>
            <a:r>
              <a:rPr lang="en-US" dirty="0">
                <a:hlinkClick r:id="rId3"/>
              </a:rPr>
              <a:t>/documents/Responsibilitiesofthesismentorsthesisstudentsandthesisadvisorycommitteemembers_7-20-16_000.pdf</a:t>
            </a:r>
            <a:endParaRPr lang="en-US" dirty="0"/>
          </a:p>
          <a:p>
            <a:r>
              <a:rPr lang="en-US" dirty="0"/>
              <a:t>PENN VICE PROVOST FOR EDUCATION </a:t>
            </a:r>
            <a:r>
              <a:rPr lang="mr-IN" dirty="0"/>
              <a:t>–</a:t>
            </a:r>
            <a:r>
              <a:rPr lang="en-US" dirty="0"/>
              <a:t> ADVISING AND MENTORING PHD STUDENTS</a:t>
            </a:r>
          </a:p>
          <a:p>
            <a:pPr lvl="1"/>
            <a:r>
              <a:rPr lang="en-US" u="sng" dirty="0">
                <a:hlinkClick r:id="rId4"/>
              </a:rPr>
              <a:t>https://catalog.upenn.edu/graduate/academic-resources/advising-mentoring/</a:t>
            </a:r>
            <a:endParaRPr lang="en-US" dirty="0"/>
          </a:p>
          <a:p>
            <a:r>
              <a:rPr lang="en-US" dirty="0"/>
              <a:t>EVIDENCE BASED MENTORING</a:t>
            </a:r>
          </a:p>
          <a:p>
            <a:pPr lvl="1"/>
            <a:r>
              <a:rPr lang="en-US" dirty="0"/>
              <a:t>https://</a:t>
            </a:r>
            <a:r>
              <a:rPr lang="en-US" dirty="0" err="1"/>
              <a:t>www.nigms.nih.gov</a:t>
            </a:r>
            <a:r>
              <a:rPr lang="en-US" dirty="0"/>
              <a:t>/training/</a:t>
            </a:r>
            <a:r>
              <a:rPr lang="en-US" dirty="0" err="1"/>
              <a:t>strategicplanimplementationblueprint</a:t>
            </a:r>
            <a:r>
              <a:rPr lang="en-US" dirty="0"/>
              <a:t>/pages/</a:t>
            </a:r>
            <a:r>
              <a:rPr lang="en-US" dirty="0" err="1"/>
              <a:t>EvidenceBasedMentoring.aspx</a:t>
            </a:r>
            <a:endParaRPr lang="en-US" dirty="0"/>
          </a:p>
          <a:p>
            <a:r>
              <a:rPr lang="en-US" dirty="0"/>
              <a:t>CENTER FOR THE IMPROVEMENT OF MENTORED EXPERIENCES IN RESARCH (CIMER)</a:t>
            </a:r>
          </a:p>
          <a:p>
            <a:pPr lvl="1"/>
            <a:r>
              <a:rPr lang="en-US" dirty="0"/>
              <a:t>https://</a:t>
            </a:r>
            <a:r>
              <a:rPr lang="en-US" dirty="0" err="1"/>
              <a:t>cimerproject.org</a:t>
            </a:r>
            <a:r>
              <a:rPr lang="en-US" dirty="0"/>
              <a:t>/#/</a:t>
            </a:r>
          </a:p>
          <a:p>
            <a:r>
              <a:rPr lang="en-US" dirty="0"/>
              <a:t>NATIONAL RESEARCH MENTORING NETWORK</a:t>
            </a:r>
          </a:p>
          <a:p>
            <a:pPr lvl="1"/>
            <a:r>
              <a:rPr lang="en-US" dirty="0">
                <a:hlinkClick r:id="rId5"/>
              </a:rPr>
              <a:t>https://nrmnet.net/#undergradPopup</a:t>
            </a:r>
            <a:endParaRPr lang="en-US" dirty="0"/>
          </a:p>
          <a:p>
            <a:r>
              <a:rPr lang="en-US" dirty="0"/>
              <a:t>ENTERING MENTORING</a:t>
            </a:r>
          </a:p>
          <a:p>
            <a:pPr lvl="1"/>
            <a:r>
              <a:rPr lang="en-US" dirty="0">
                <a:hlinkClick r:id="rId6"/>
              </a:rPr>
              <a:t>https://www.hhmi.org/sites/default/files/Educational%20Materials/Lab%20Management/entering_mentoring.pdf</a:t>
            </a:r>
            <a:endParaRPr lang="en-US" dirty="0"/>
          </a:p>
          <a:p>
            <a:r>
              <a:rPr lang="en-US" dirty="0"/>
              <a:t>AAMC APPROPRIATE TREATMENT OF RESEARCH TRAINNEES</a:t>
            </a:r>
          </a:p>
          <a:p>
            <a:pPr lvl="1"/>
            <a:r>
              <a:rPr lang="en-US" dirty="0"/>
              <a:t>https://</a:t>
            </a:r>
            <a:r>
              <a:rPr lang="en-US" dirty="0" err="1"/>
              <a:t>www.aamc.org</a:t>
            </a:r>
            <a:r>
              <a:rPr lang="en-US" dirty="0"/>
              <a:t>/media/56841/download</a:t>
            </a:r>
          </a:p>
        </p:txBody>
      </p:sp>
      <p:sp>
        <p:nvSpPr>
          <p:cNvPr id="4" name="Rectangle 3"/>
          <p:cNvSpPr/>
          <p:nvPr/>
        </p:nvSpPr>
        <p:spPr>
          <a:xfrm>
            <a:off x="3048000" y="2967335"/>
            <a:ext cx="6096000" cy="369332"/>
          </a:xfrm>
          <a:prstGeom prst="rect">
            <a:avLst/>
          </a:prstGeom>
        </p:spPr>
        <p:txBody>
          <a:bodyPr>
            <a:spAutoFit/>
          </a:bodyPr>
          <a:lstStyle/>
          <a:p>
            <a:r>
              <a:rPr lang="en-US" dirty="0"/>
              <a:t> </a:t>
            </a:r>
          </a:p>
        </p:txBody>
      </p:sp>
    </p:spTree>
    <p:extLst>
      <p:ext uri="{BB962C8B-B14F-4D97-AF65-F5344CB8AC3E}">
        <p14:creationId xmlns:p14="http://schemas.microsoft.com/office/powerpoint/2010/main" val="265707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561" name="Title 2"/>
          <p:cNvSpPr>
            <a:spLocks noGrp="1"/>
          </p:cNvSpPr>
          <p:nvPr>
            <p:ph type="ctrTitle"/>
          </p:nvPr>
        </p:nvSpPr>
        <p:spPr>
          <a:xfrm>
            <a:off x="3045368" y="2312345"/>
            <a:ext cx="6105194" cy="2031055"/>
          </a:xfrm>
        </p:spPr>
        <p:txBody>
          <a:bodyPr>
            <a:normAutofit fontScale="90000"/>
          </a:bodyPr>
          <a:lstStyle/>
          <a:p>
            <a:pPr algn="ctr"/>
            <a:r>
              <a:rPr lang="en-US" dirty="0">
                <a:solidFill>
                  <a:srgbClr val="FFFFFF"/>
                </a:solidFill>
                <a:latin typeface="Calibri" charset="0"/>
              </a:rPr>
              <a:t>Wishing you a journey full of Learning, Exploration, Actualization, Discovery and Science</a:t>
            </a:r>
          </a:p>
        </p:txBody>
      </p:sp>
    </p:spTree>
    <p:extLst>
      <p:ext uri="{BB962C8B-B14F-4D97-AF65-F5344CB8AC3E}">
        <p14:creationId xmlns:p14="http://schemas.microsoft.com/office/powerpoint/2010/main" val="191370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Mentee -  BGS Guidelines</a:t>
            </a:r>
          </a:p>
        </p:txBody>
      </p:sp>
      <p:sp>
        <p:nvSpPr>
          <p:cNvPr id="3" name="Content Placeholder 2"/>
          <p:cNvSpPr>
            <a:spLocks noGrp="1"/>
          </p:cNvSpPr>
          <p:nvPr>
            <p:ph idx="1"/>
          </p:nvPr>
        </p:nvSpPr>
        <p:spPr>
          <a:xfrm>
            <a:off x="581192" y="1874660"/>
            <a:ext cx="11029615" cy="4782158"/>
          </a:xfrm>
        </p:spPr>
        <p:txBody>
          <a:bodyPr>
            <a:normAutofit fontScale="77500" lnSpcReduction="20000"/>
          </a:bodyPr>
          <a:lstStyle/>
          <a:p>
            <a:r>
              <a:rPr lang="en-US" dirty="0"/>
              <a:t>Pursues scientific goals with intensity, motivation and creativity, working with integrity in all aspects of graduate training. </a:t>
            </a:r>
          </a:p>
          <a:p>
            <a:r>
              <a:rPr lang="en-US" dirty="0"/>
              <a:t>Takes ownership of her or his training, with guidance from the thesis advisor, thesis advisory committee, and relevant graduate group and BGS resources. </a:t>
            </a:r>
          </a:p>
          <a:p>
            <a:r>
              <a:rPr lang="en-US" dirty="0"/>
              <a:t>Reads relevant scientific literature. </a:t>
            </a:r>
          </a:p>
          <a:p>
            <a:r>
              <a:rPr lang="en-US" dirty="0"/>
              <a:t>Thinks intentionally and often about short-, mid-, and long-term training and development goals. </a:t>
            </a:r>
          </a:p>
          <a:p>
            <a:r>
              <a:rPr lang="en-US" dirty="0"/>
              <a:t>Meets regularly with the thesis advisor to provide updates on the results of activities, experiments, and progress in general. </a:t>
            </a:r>
          </a:p>
          <a:p>
            <a:r>
              <a:rPr lang="en-US" dirty="0"/>
              <a:t>Initiates meetings on a regular basis with her or his thesis advisory committee in accordance with graduate group policy, and will initiate meetings as needed or desired with members of this committee individually for guidance regarding research and other professional activities. </a:t>
            </a:r>
          </a:p>
          <a:p>
            <a:r>
              <a:rPr lang="en-US" dirty="0"/>
              <a:t>Strives to be a good lab citizen, for example by taking part in shared laboratory responsibilities, using laboratory resources carefully and frugally, and working collegially and respectfully with all laboratory personnel. </a:t>
            </a:r>
          </a:p>
          <a:p>
            <a:r>
              <a:rPr lang="en-US" dirty="0"/>
              <a:t>Attends and participates in laboratory meetings, and recognizes that seminars, journal clubs, and other professional activities encouraged or required by the thesis advisor, graduate group, or BGS are important to training. </a:t>
            </a:r>
          </a:p>
          <a:p>
            <a:r>
              <a:rPr lang="en-US" dirty="0"/>
              <a:t>Maintains a detailed, organized, and accurate laboratory notebook. </a:t>
            </a:r>
          </a:p>
          <a:p>
            <a:r>
              <a:rPr lang="en-US" dirty="0"/>
              <a:t>Complies with all institutional policies, including safe laboratory practices, responsible conduct of research, experimental design and transparency as it relates to reproducibility, and individual development plans. </a:t>
            </a:r>
          </a:p>
          <a:p>
            <a:r>
              <a:rPr lang="en-US" dirty="0"/>
              <a:t>Discusses policies on work hours, sick leave, and vacation with the thesis advisor. </a:t>
            </a:r>
          </a:p>
          <a:p>
            <a:r>
              <a:rPr lang="en-US" dirty="0"/>
              <a:t>Takes ownership of professional development, through completion of an IDP annually and with guidance from the thesis advisor, the thesis advisory committee, other mentors, BGS resources, and career counseling services. </a:t>
            </a:r>
          </a:p>
          <a:p>
            <a:endParaRPr lang="en-US" dirty="0"/>
          </a:p>
        </p:txBody>
      </p:sp>
    </p:spTree>
    <p:extLst>
      <p:ext uri="{BB962C8B-B14F-4D97-AF65-F5344CB8AC3E}">
        <p14:creationId xmlns:p14="http://schemas.microsoft.com/office/powerpoint/2010/main" val="377081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924-4EAF-8347-AF20-7DAFBCF9B701}"/>
              </a:ext>
            </a:extLst>
          </p:cNvPr>
          <p:cNvSpPr>
            <a:spLocks noGrp="1"/>
          </p:cNvSpPr>
          <p:nvPr>
            <p:ph type="title"/>
          </p:nvPr>
        </p:nvSpPr>
        <p:spPr>
          <a:xfrm>
            <a:off x="581192" y="702156"/>
            <a:ext cx="11029616" cy="1013800"/>
          </a:xfrm>
        </p:spPr>
        <p:txBody>
          <a:bodyPr>
            <a:normAutofit/>
          </a:bodyPr>
          <a:lstStyle/>
          <a:p>
            <a:r>
              <a:rPr lang="en-US">
                <a:solidFill>
                  <a:srgbClr val="FFFEFF"/>
                </a:solidFill>
              </a:rPr>
              <a:t>Mentoring is a collaborative effort</a:t>
            </a:r>
          </a:p>
        </p:txBody>
      </p:sp>
      <p:sp>
        <p:nvSpPr>
          <p:cNvPr id="6" name="Oval 5">
            <a:extLst>
              <a:ext uri="{FF2B5EF4-FFF2-40B4-BE49-F238E27FC236}">
                <a16:creationId xmlns:a16="http://schemas.microsoft.com/office/drawing/2014/main" id="{88AAFA26-563D-CA40-8F50-61B832AF1C88}"/>
              </a:ext>
            </a:extLst>
          </p:cNvPr>
          <p:cNvSpPr/>
          <p:nvPr/>
        </p:nvSpPr>
        <p:spPr>
          <a:xfrm>
            <a:off x="1316999" y="2940344"/>
            <a:ext cx="1098000" cy="1098000"/>
          </a:xfrm>
          <a:prstGeom prst="ellipse">
            <a:avLst/>
          </a:prstGeom>
          <a:solidFill>
            <a:schemeClr val="accent1">
              <a:lumMod val="90000"/>
              <a:lumOff val="1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11" name="Freeform 10">
            <a:extLst>
              <a:ext uri="{FF2B5EF4-FFF2-40B4-BE49-F238E27FC236}">
                <a16:creationId xmlns:a16="http://schemas.microsoft.com/office/drawing/2014/main" id="{876128CD-7A49-424B-AAED-938A57CAE877}"/>
              </a:ext>
            </a:extLst>
          </p:cNvPr>
          <p:cNvSpPr/>
          <p:nvPr/>
        </p:nvSpPr>
        <p:spPr>
          <a:xfrm>
            <a:off x="965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Mentor</a:t>
            </a:r>
          </a:p>
        </p:txBody>
      </p:sp>
      <p:sp>
        <p:nvSpPr>
          <p:cNvPr id="13" name="Oval 12">
            <a:extLst>
              <a:ext uri="{FF2B5EF4-FFF2-40B4-BE49-F238E27FC236}">
                <a16:creationId xmlns:a16="http://schemas.microsoft.com/office/drawing/2014/main" id="{34B5A240-B83E-A84A-9F6C-C20FF18E8A7E}"/>
              </a:ext>
            </a:extLst>
          </p:cNvPr>
          <p:cNvSpPr/>
          <p:nvPr/>
        </p:nvSpPr>
        <p:spPr>
          <a:xfrm>
            <a:off x="3431999" y="2940344"/>
            <a:ext cx="1098000" cy="1098000"/>
          </a:xfrm>
          <a:prstGeom prst="ellipse">
            <a:avLst/>
          </a:prstGeom>
          <a:solidFill>
            <a:schemeClr val="accent3">
              <a:lumMod val="60000"/>
              <a:lumOff val="40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15" name="Rectangle 14" descr="Handshake">
            <a:extLst>
              <a:ext uri="{FF2B5EF4-FFF2-40B4-BE49-F238E27FC236}">
                <a16:creationId xmlns:a16="http://schemas.microsoft.com/office/drawing/2014/main" id="{91151FE2-5E61-004F-AD68-40C0774E4028}"/>
              </a:ext>
            </a:extLst>
          </p:cNvPr>
          <p:cNvSpPr/>
          <p:nvPr/>
        </p:nvSpPr>
        <p:spPr>
          <a:xfrm>
            <a:off x="1550999" y="3233210"/>
            <a:ext cx="630000" cy="630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Freeform 15">
            <a:extLst>
              <a:ext uri="{FF2B5EF4-FFF2-40B4-BE49-F238E27FC236}">
                <a16:creationId xmlns:a16="http://schemas.microsoft.com/office/drawing/2014/main" id="{4B8BB721-50A4-6947-B13A-12DAFE5D3CC7}"/>
              </a:ext>
            </a:extLst>
          </p:cNvPr>
          <p:cNvSpPr/>
          <p:nvPr/>
        </p:nvSpPr>
        <p:spPr>
          <a:xfrm>
            <a:off x="3080999"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Mentee</a:t>
            </a:r>
          </a:p>
        </p:txBody>
      </p:sp>
      <p:sp>
        <p:nvSpPr>
          <p:cNvPr id="18" name="Oval 17">
            <a:extLst>
              <a:ext uri="{FF2B5EF4-FFF2-40B4-BE49-F238E27FC236}">
                <a16:creationId xmlns:a16="http://schemas.microsoft.com/office/drawing/2014/main" id="{EE55C022-4811-D248-895E-429189D7C646}"/>
              </a:ext>
            </a:extLst>
          </p:cNvPr>
          <p:cNvSpPr/>
          <p:nvPr/>
        </p:nvSpPr>
        <p:spPr>
          <a:xfrm>
            <a:off x="5547000" y="2940344"/>
            <a:ext cx="1098000" cy="109800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a:p>
        </p:txBody>
      </p:sp>
      <p:sp>
        <p:nvSpPr>
          <p:cNvPr id="20" name="Rectangle 19" descr="Children">
            <a:extLst>
              <a:ext uri="{FF2B5EF4-FFF2-40B4-BE49-F238E27FC236}">
                <a16:creationId xmlns:a16="http://schemas.microsoft.com/office/drawing/2014/main" id="{B6C57561-398E-0B47-86E5-CF4F128ABD5F}"/>
              </a:ext>
            </a:extLst>
          </p:cNvPr>
          <p:cNvSpPr/>
          <p:nvPr/>
        </p:nvSpPr>
        <p:spPr>
          <a:xfrm>
            <a:off x="5781000" y="3174344"/>
            <a:ext cx="630000" cy="630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Freeform 21">
            <a:extLst>
              <a:ext uri="{FF2B5EF4-FFF2-40B4-BE49-F238E27FC236}">
                <a16:creationId xmlns:a16="http://schemas.microsoft.com/office/drawing/2014/main" id="{C634BEC8-1A66-3141-AC4A-2E221D608F77}"/>
              </a:ext>
            </a:extLst>
          </p:cNvPr>
          <p:cNvSpPr/>
          <p:nvPr/>
        </p:nvSpPr>
        <p:spPr>
          <a:xfrm>
            <a:off x="519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Peers</a:t>
            </a:r>
          </a:p>
        </p:txBody>
      </p:sp>
      <p:sp>
        <p:nvSpPr>
          <p:cNvPr id="24" name="Oval 23">
            <a:extLst>
              <a:ext uri="{FF2B5EF4-FFF2-40B4-BE49-F238E27FC236}">
                <a16:creationId xmlns:a16="http://schemas.microsoft.com/office/drawing/2014/main" id="{3E53D935-2661-B54E-B8B8-B6C2D732D9B8}"/>
              </a:ext>
            </a:extLst>
          </p:cNvPr>
          <p:cNvSpPr/>
          <p:nvPr/>
        </p:nvSpPr>
        <p:spPr>
          <a:xfrm>
            <a:off x="7662000" y="2940344"/>
            <a:ext cx="1098000" cy="1098000"/>
          </a:xfrm>
          <a:prstGeom prst="ellipse">
            <a:avLst/>
          </a:prstGeom>
          <a:solidFill>
            <a:schemeClr val="accent5">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27" name="Freeform 26">
            <a:extLst>
              <a:ext uri="{FF2B5EF4-FFF2-40B4-BE49-F238E27FC236}">
                <a16:creationId xmlns:a16="http://schemas.microsoft.com/office/drawing/2014/main" id="{3ECB73EB-B166-AD48-8427-A5BEC8340E45}"/>
              </a:ext>
            </a:extLst>
          </p:cNvPr>
          <p:cNvSpPr/>
          <p:nvPr/>
        </p:nvSpPr>
        <p:spPr>
          <a:xfrm>
            <a:off x="7311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Thesis committee</a:t>
            </a:r>
          </a:p>
        </p:txBody>
      </p:sp>
      <p:sp>
        <p:nvSpPr>
          <p:cNvPr id="28" name="Oval 27">
            <a:extLst>
              <a:ext uri="{FF2B5EF4-FFF2-40B4-BE49-F238E27FC236}">
                <a16:creationId xmlns:a16="http://schemas.microsoft.com/office/drawing/2014/main" id="{98D0F68D-917F-D345-8009-B1BFFF9CEF18}"/>
              </a:ext>
            </a:extLst>
          </p:cNvPr>
          <p:cNvSpPr/>
          <p:nvPr/>
        </p:nvSpPr>
        <p:spPr>
          <a:xfrm>
            <a:off x="9777000" y="2940344"/>
            <a:ext cx="1098000" cy="1098000"/>
          </a:xfrm>
          <a:prstGeom prst="ellipse">
            <a:avLst/>
          </a:prstGeom>
          <a:solidFill>
            <a:schemeClr val="accent6">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US"/>
          </a:p>
        </p:txBody>
      </p:sp>
      <p:sp>
        <p:nvSpPr>
          <p:cNvPr id="29" name="Rectangle 28" descr="Sustainability">
            <a:extLst>
              <a:ext uri="{FF2B5EF4-FFF2-40B4-BE49-F238E27FC236}">
                <a16:creationId xmlns:a16="http://schemas.microsoft.com/office/drawing/2014/main" id="{6275544F-DDE5-D445-8820-38A435BE2BC6}"/>
              </a:ext>
            </a:extLst>
          </p:cNvPr>
          <p:cNvSpPr/>
          <p:nvPr/>
        </p:nvSpPr>
        <p:spPr>
          <a:xfrm>
            <a:off x="10011000" y="3174344"/>
            <a:ext cx="630000" cy="63000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0" name="Freeform 29">
            <a:extLst>
              <a:ext uri="{FF2B5EF4-FFF2-40B4-BE49-F238E27FC236}">
                <a16:creationId xmlns:a16="http://schemas.microsoft.com/office/drawing/2014/main" id="{A49B8701-657F-AF4A-82B2-B78E25F6E48E}"/>
              </a:ext>
            </a:extLst>
          </p:cNvPr>
          <p:cNvSpPr/>
          <p:nvPr/>
        </p:nvSpPr>
        <p:spPr>
          <a:xfrm>
            <a:off x="9426000" y="43803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dirty="0"/>
              <a:t>Environment/</a:t>
            </a:r>
          </a:p>
          <a:p>
            <a:pPr marL="0" lvl="0" indent="0" algn="ctr" defTabSz="844550">
              <a:lnSpc>
                <a:spcPct val="90000"/>
              </a:lnSpc>
              <a:spcBef>
                <a:spcPct val="0"/>
              </a:spcBef>
              <a:spcAft>
                <a:spcPct val="35000"/>
              </a:spcAft>
              <a:buNone/>
              <a:defRPr cap="all"/>
            </a:pPr>
            <a:r>
              <a:rPr lang="en-US" sz="1900" kern="1200" dirty="0"/>
              <a:t> Community</a:t>
            </a:r>
          </a:p>
        </p:txBody>
      </p:sp>
      <p:sp>
        <p:nvSpPr>
          <p:cNvPr id="35" name="TextBox 34">
            <a:extLst>
              <a:ext uri="{FF2B5EF4-FFF2-40B4-BE49-F238E27FC236}">
                <a16:creationId xmlns:a16="http://schemas.microsoft.com/office/drawing/2014/main" id="{C561F4FE-909E-244D-AC15-63522F63A66E}"/>
              </a:ext>
            </a:extLst>
          </p:cNvPr>
          <p:cNvSpPr txBox="1"/>
          <p:nvPr/>
        </p:nvSpPr>
        <p:spPr>
          <a:xfrm>
            <a:off x="502984" y="5504613"/>
            <a:ext cx="4693016" cy="523220"/>
          </a:xfrm>
          <a:prstGeom prst="rect">
            <a:avLst/>
          </a:prstGeom>
          <a:noFill/>
        </p:spPr>
        <p:txBody>
          <a:bodyPr wrap="none" rtlCol="0">
            <a:spAutoFit/>
          </a:bodyPr>
          <a:lstStyle/>
          <a:p>
            <a:r>
              <a:rPr lang="en-US" sz="2800" dirty="0"/>
              <a:t>TRADITIONAL MENTORING</a:t>
            </a:r>
          </a:p>
        </p:txBody>
      </p:sp>
      <p:sp>
        <p:nvSpPr>
          <p:cNvPr id="36" name="TextBox 35">
            <a:extLst>
              <a:ext uri="{FF2B5EF4-FFF2-40B4-BE49-F238E27FC236}">
                <a16:creationId xmlns:a16="http://schemas.microsoft.com/office/drawing/2014/main" id="{21A9A0FD-ECAE-5549-8BA0-C6C769C65011}"/>
              </a:ext>
            </a:extLst>
          </p:cNvPr>
          <p:cNvSpPr txBox="1"/>
          <p:nvPr/>
        </p:nvSpPr>
        <p:spPr>
          <a:xfrm>
            <a:off x="7646506" y="5504613"/>
            <a:ext cx="3558988" cy="523220"/>
          </a:xfrm>
          <a:prstGeom prst="rect">
            <a:avLst/>
          </a:prstGeom>
          <a:noFill/>
        </p:spPr>
        <p:txBody>
          <a:bodyPr wrap="none" rtlCol="0">
            <a:spAutoFit/>
          </a:bodyPr>
          <a:lstStyle/>
          <a:p>
            <a:r>
              <a:rPr lang="en-US" sz="2800" dirty="0"/>
              <a:t>GROUP MENTORING</a:t>
            </a:r>
          </a:p>
        </p:txBody>
      </p:sp>
      <p:sp>
        <p:nvSpPr>
          <p:cNvPr id="37" name="TextBox 36">
            <a:extLst>
              <a:ext uri="{FF2B5EF4-FFF2-40B4-BE49-F238E27FC236}">
                <a16:creationId xmlns:a16="http://schemas.microsoft.com/office/drawing/2014/main" id="{EAD6330E-BEE9-9344-B193-0F599757BF47}"/>
              </a:ext>
            </a:extLst>
          </p:cNvPr>
          <p:cNvSpPr txBox="1"/>
          <p:nvPr/>
        </p:nvSpPr>
        <p:spPr>
          <a:xfrm>
            <a:off x="4772324" y="6179512"/>
            <a:ext cx="3123676" cy="523220"/>
          </a:xfrm>
          <a:prstGeom prst="rect">
            <a:avLst/>
          </a:prstGeom>
          <a:noFill/>
        </p:spPr>
        <p:txBody>
          <a:bodyPr wrap="none" rtlCol="0">
            <a:spAutoFit/>
          </a:bodyPr>
          <a:lstStyle/>
          <a:p>
            <a:r>
              <a:rPr lang="en-US" sz="2800" dirty="0"/>
              <a:t>PEER MENTORING</a:t>
            </a:r>
          </a:p>
        </p:txBody>
      </p:sp>
      <p:pic>
        <p:nvPicPr>
          <p:cNvPr id="4" name="Graphic 3" descr="Head with gears">
            <a:extLst>
              <a:ext uri="{FF2B5EF4-FFF2-40B4-BE49-F238E27FC236}">
                <a16:creationId xmlns:a16="http://schemas.microsoft.com/office/drawing/2014/main" id="{E5B06128-8EDD-8D49-83F5-B8ABB2DD3F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3799" y="3061675"/>
            <a:ext cx="914400" cy="914400"/>
          </a:xfrm>
          <a:prstGeom prst="rect">
            <a:avLst/>
          </a:prstGeom>
        </p:spPr>
      </p:pic>
      <p:pic>
        <p:nvPicPr>
          <p:cNvPr id="7" name="Graphic 6" descr="Lightbulb">
            <a:extLst>
              <a:ext uri="{FF2B5EF4-FFF2-40B4-BE49-F238E27FC236}">
                <a16:creationId xmlns:a16="http://schemas.microsoft.com/office/drawing/2014/main" id="{DDCEF61B-F7F7-9641-A609-FC5AEECC9F9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53800" y="3050966"/>
            <a:ext cx="914400" cy="914400"/>
          </a:xfrm>
          <a:prstGeom prst="rect">
            <a:avLst/>
          </a:prstGeom>
        </p:spPr>
      </p:pic>
    </p:spTree>
    <p:extLst>
      <p:ext uri="{BB962C8B-B14F-4D97-AF65-F5344CB8AC3E}">
        <p14:creationId xmlns:p14="http://schemas.microsoft.com/office/powerpoint/2010/main" val="7265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nodeType="clickEffect">
                                  <p:stCondLst>
                                    <p:cond delay="0"/>
                                  </p:stCondLst>
                                  <p:childTnLst>
                                    <p:animScale>
                                      <p:cBhvr>
                                        <p:cTn id="46" dur="500" fill="hold"/>
                                        <p:tgtEl>
                                          <p:spTgt spid="6"/>
                                        </p:tgtEl>
                                      </p:cBhvr>
                                      <p:by x="50000" y="50000"/>
                                    </p:animScale>
                                  </p:childTnLst>
                                </p:cTn>
                              </p:par>
                            </p:childTnLst>
                          </p:cTn>
                        </p:par>
                        <p:par>
                          <p:cTn id="47" fill="hold">
                            <p:stCondLst>
                              <p:cond delay="500"/>
                            </p:stCondLst>
                            <p:childTnLst>
                              <p:par>
                                <p:cTn id="48" presetID="6" presetClass="emph" presetSubtype="0" fill="hold" nodeType="afterEffect">
                                  <p:stCondLst>
                                    <p:cond delay="0"/>
                                  </p:stCondLst>
                                  <p:childTnLst>
                                    <p:animScale>
                                      <p:cBhvr>
                                        <p:cTn id="49" dur="500" fill="hold"/>
                                        <p:tgtEl>
                                          <p:spTgt spid="13"/>
                                        </p:tgtEl>
                                      </p:cBhvr>
                                      <p:by x="150000" y="150000"/>
                                    </p:animScale>
                                  </p:childTnLst>
                                </p:cTn>
                              </p:par>
                            </p:childTnLst>
                          </p:cTn>
                        </p:par>
                        <p:par>
                          <p:cTn id="50" fill="hold">
                            <p:stCondLst>
                              <p:cond delay="1000"/>
                            </p:stCondLst>
                            <p:childTnLst>
                              <p:par>
                                <p:cTn id="51" presetID="1" presetClass="emph" presetSubtype="2" fill="hold" nodeType="afterEffect">
                                  <p:stCondLst>
                                    <p:cond delay="0"/>
                                  </p:stCondLst>
                                  <p:childTnLst>
                                    <p:animClr clrSpc="rgb" dir="cw">
                                      <p:cBhvr>
                                        <p:cTn id="52" dur="500" fill="hold"/>
                                        <p:tgtEl>
                                          <p:spTgt spid="18"/>
                                        </p:tgtEl>
                                        <p:attrNameLst>
                                          <p:attrName>fillcolor</p:attrName>
                                        </p:attrNameLst>
                                      </p:cBhvr>
                                      <p:to>
                                        <a:schemeClr val="accent2"/>
                                      </p:to>
                                    </p:animClr>
                                    <p:set>
                                      <p:cBhvr>
                                        <p:cTn id="53" dur="500" fill="hold"/>
                                        <p:tgtEl>
                                          <p:spTgt spid="18"/>
                                        </p:tgtEl>
                                        <p:attrNameLst>
                                          <p:attrName>fill.type</p:attrName>
                                        </p:attrNameLst>
                                      </p:cBhvr>
                                      <p:to>
                                        <p:strVal val="solid"/>
                                      </p:to>
                                    </p:set>
                                    <p:set>
                                      <p:cBhvr>
                                        <p:cTn id="54" dur="500" fill="hold"/>
                                        <p:tgtEl>
                                          <p:spTgt spid="18"/>
                                        </p:tgtEl>
                                        <p:attrNameLst>
                                          <p:attrName>fill.on</p:attrName>
                                        </p:attrNameLst>
                                      </p:cBhvr>
                                      <p:to>
                                        <p:strVal val="true"/>
                                      </p:to>
                                    </p:set>
                                  </p:childTnLst>
                                </p:cTn>
                              </p:par>
                            </p:childTnLst>
                          </p:cTn>
                        </p:par>
                        <p:par>
                          <p:cTn id="55" fill="hold">
                            <p:stCondLst>
                              <p:cond delay="1500"/>
                            </p:stCondLst>
                            <p:childTnLst>
                              <p:par>
                                <p:cTn id="56" presetID="25" presetClass="emph" presetSubtype="0" fill="hold" nodeType="afterEffect">
                                  <p:stCondLst>
                                    <p:cond delay="0"/>
                                  </p:stCondLst>
                                  <p:childTnLst>
                                    <p:animClr clrSpc="hsl" dir="cw">
                                      <p:cBhvr override="childStyle">
                                        <p:cTn id="57" dur="500" fill="hold"/>
                                        <p:tgtEl>
                                          <p:spTgt spid="24"/>
                                        </p:tgtEl>
                                        <p:attrNameLst>
                                          <p:attrName>style.color</p:attrName>
                                        </p:attrNameLst>
                                      </p:cBhvr>
                                      <p:by>
                                        <p:hsl h="0" s="-70588" l="0"/>
                                      </p:by>
                                    </p:animClr>
                                    <p:animClr clrSpc="hsl" dir="cw">
                                      <p:cBhvr>
                                        <p:cTn id="58" dur="500" fill="hold"/>
                                        <p:tgtEl>
                                          <p:spTgt spid="24"/>
                                        </p:tgtEl>
                                        <p:attrNameLst>
                                          <p:attrName>fillcolor</p:attrName>
                                        </p:attrNameLst>
                                      </p:cBhvr>
                                      <p:by>
                                        <p:hsl h="0" s="-70588" l="0"/>
                                      </p:by>
                                    </p:animClr>
                                    <p:animClr clrSpc="hsl" dir="cw">
                                      <p:cBhvr>
                                        <p:cTn id="59" dur="500" fill="hold"/>
                                        <p:tgtEl>
                                          <p:spTgt spid="24"/>
                                        </p:tgtEl>
                                        <p:attrNameLst>
                                          <p:attrName>stroke.color</p:attrName>
                                        </p:attrNameLst>
                                      </p:cBhvr>
                                      <p:by>
                                        <p:hsl h="0" s="-70588" l="0"/>
                                      </p:by>
                                    </p:animClr>
                                    <p:set>
                                      <p:cBhvr>
                                        <p:cTn id="60" dur="500" fill="hold"/>
                                        <p:tgtEl>
                                          <p:spTgt spid="24"/>
                                        </p:tgtEl>
                                        <p:attrNameLst>
                                          <p:attrName>fill.type</p:attrName>
                                        </p:attrNameLst>
                                      </p:cBhvr>
                                      <p:to>
                                        <p:strVal val="solid"/>
                                      </p:to>
                                    </p:set>
                                  </p:childTnLst>
                                  <p:subTnLst>
                                    <p:animClr clrSpc="rgb" dir="cw">
                                      <p:cBhvr override="childStyle">
                                        <p:cTn dur="1" fill="hold" display="0" masterRel="nextClick" afterEffect="1"/>
                                        <p:tgtEl>
                                          <p:spTgt spid="24"/>
                                        </p:tgtEl>
                                        <p:attrNameLst>
                                          <p:attrName>ppt_c</p:attrName>
                                        </p:attrNameLst>
                                      </p:cBhvr>
                                      <p:to>
                                        <a:schemeClr val="folHlink"/>
                                      </p:to>
                                    </p:animClr>
                                  </p:subTnLst>
                                </p:cTn>
                              </p:par>
                            </p:childTnLst>
                          </p:cTn>
                        </p:par>
                        <p:par>
                          <p:cTn id="61" fill="hold">
                            <p:stCondLst>
                              <p:cond delay="2000"/>
                            </p:stCondLst>
                            <p:childTnLst>
                              <p:par>
                                <p:cTn id="62" presetID="1" presetClass="emph" presetSubtype="2" fill="hold" nodeType="afterEffect">
                                  <p:stCondLst>
                                    <p:cond delay="0"/>
                                  </p:stCondLst>
                                  <p:childTnLst>
                                    <p:animClr clrSpc="rgb" dir="cw">
                                      <p:cBhvr>
                                        <p:cTn id="63" dur="500" fill="hold"/>
                                        <p:tgtEl>
                                          <p:spTgt spid="28"/>
                                        </p:tgtEl>
                                        <p:attrNameLst>
                                          <p:attrName>fillcolor</p:attrName>
                                        </p:attrNameLst>
                                      </p:cBhvr>
                                      <p:to>
                                        <a:schemeClr val="accent1"/>
                                      </p:to>
                                    </p:animClr>
                                    <p:set>
                                      <p:cBhvr>
                                        <p:cTn id="64" dur="500" fill="hold"/>
                                        <p:tgtEl>
                                          <p:spTgt spid="28"/>
                                        </p:tgtEl>
                                        <p:attrNameLst>
                                          <p:attrName>fill.type</p:attrName>
                                        </p:attrNameLst>
                                      </p:cBhvr>
                                      <p:to>
                                        <p:strVal val="solid"/>
                                      </p:to>
                                    </p:set>
                                    <p:set>
                                      <p:cBhvr>
                                        <p:cTn id="65" dur="500" fill="hold"/>
                                        <p:tgtEl>
                                          <p:spTgt spid="28"/>
                                        </p:tgtEl>
                                        <p:attrNameLst>
                                          <p:attrName>fill.on</p:attrName>
                                        </p:attrNameLst>
                                      </p:cBhvr>
                                      <p:to>
                                        <p:strVal val="true"/>
                                      </p:to>
                                    </p:set>
                                  </p:childTnLst>
                                </p:cTn>
                              </p:par>
                              <p:par>
                                <p:cTn id="66" presetID="6" presetClass="emph" presetSubtype="0" fill="hold" nodeType="withEffect">
                                  <p:stCondLst>
                                    <p:cond delay="0"/>
                                  </p:stCondLst>
                                  <p:childTnLst>
                                    <p:animScale>
                                      <p:cBhvr>
                                        <p:cTn id="67" dur="2000" fill="hold"/>
                                        <p:tgtEl>
                                          <p:spTgt spid="28"/>
                                        </p:tgtEl>
                                      </p:cBhvr>
                                      <p:by x="150000" y="150000"/>
                                    </p:animScale>
                                  </p:childTnLst>
                                </p:cTn>
                              </p:par>
                              <p:par>
                                <p:cTn id="68" presetID="6" presetClass="emph" presetSubtype="0" fill="hold" nodeType="withEffect">
                                  <p:stCondLst>
                                    <p:cond delay="0"/>
                                  </p:stCondLst>
                                  <p:childTnLst>
                                    <p:animScale>
                                      <p:cBhvr>
                                        <p:cTn id="69"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1"/>
      <p:bldP spid="27" grpId="0"/>
      <p:bldP spid="30"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MENTOR </a:t>
            </a:r>
            <a:r>
              <a:rPr lang="mr-IN" dirty="0"/>
              <a:t>–</a:t>
            </a:r>
            <a:r>
              <a:rPr lang="en-US" dirty="0"/>
              <a:t> BGS GUIDELINES</a:t>
            </a:r>
          </a:p>
        </p:txBody>
      </p:sp>
      <p:sp>
        <p:nvSpPr>
          <p:cNvPr id="3" name="Content Placeholder 2"/>
          <p:cNvSpPr>
            <a:spLocks noGrp="1"/>
          </p:cNvSpPr>
          <p:nvPr>
            <p:ph idx="1"/>
          </p:nvPr>
        </p:nvSpPr>
        <p:spPr>
          <a:xfrm>
            <a:off x="581192" y="1829304"/>
            <a:ext cx="11029615" cy="5028696"/>
          </a:xfrm>
        </p:spPr>
        <p:txBody>
          <a:bodyPr>
            <a:noAutofit/>
          </a:bodyPr>
          <a:lstStyle/>
          <a:p>
            <a:endParaRPr lang="en-US" sz="1400" dirty="0"/>
          </a:p>
          <a:p>
            <a:r>
              <a:rPr lang="en-US" sz="1400" dirty="0"/>
              <a:t>Encourages independence in the student in terms of scientific thought and process. </a:t>
            </a:r>
          </a:p>
          <a:p>
            <a:r>
              <a:rPr lang="en-US" sz="1400" dirty="0"/>
              <a:t>Is supportive, accessible, encouraging, respectful, and fosters open communication. </a:t>
            </a:r>
          </a:p>
          <a:p>
            <a:r>
              <a:rPr lang="en-US" sz="1400" dirty="0"/>
              <a:t>Ensures that the research environment is safe, equitable, and free from harassment and discrimination. </a:t>
            </a:r>
          </a:p>
          <a:p>
            <a:r>
              <a:rPr lang="en-US" sz="1400" dirty="0"/>
              <a:t>Models ethical behavior, and discusses ethical approaches in conducting the research. </a:t>
            </a:r>
          </a:p>
          <a:p>
            <a:r>
              <a:rPr lang="en-US" sz="1400" dirty="0"/>
              <a:t>Communicates expectations regarding work habits and behavior in the laboratory. </a:t>
            </a:r>
          </a:p>
          <a:p>
            <a:r>
              <a:rPr lang="en-US" sz="1400" dirty="0"/>
              <a:t>Works closely with the student to design a meaningful thesis project. </a:t>
            </a:r>
          </a:p>
          <a:p>
            <a:r>
              <a:rPr lang="en-US" sz="1400" dirty="0"/>
              <a:t>Provides consistent and constructive feedback about laboratory skills, writing, and presentations, being honest when performance does not meet expectations. </a:t>
            </a:r>
          </a:p>
          <a:p>
            <a:r>
              <a:rPr lang="en-US" sz="1400" dirty="0"/>
              <a:t>Encourages student presentations at local, national, and international conferences. </a:t>
            </a:r>
          </a:p>
          <a:p>
            <a:r>
              <a:rPr lang="en-US" sz="1400" dirty="0"/>
              <a:t>Acknowledges student contributions. </a:t>
            </a:r>
          </a:p>
          <a:p>
            <a:r>
              <a:rPr lang="en-US" sz="1400" dirty="0"/>
              <a:t>Facilitates timely publication of student research. </a:t>
            </a:r>
          </a:p>
          <a:p>
            <a:r>
              <a:rPr lang="en-US" sz="1400" dirty="0"/>
              <a:t>Pursues opportunities to secure resources necessary to provide stable financial support. </a:t>
            </a:r>
          </a:p>
          <a:p>
            <a:r>
              <a:rPr lang="en-US" sz="1400" dirty="0"/>
              <a:t>Prepares the student for her or his chosen career path by discussing goals and plans for achieving them. </a:t>
            </a:r>
          </a:p>
          <a:p>
            <a:r>
              <a:rPr lang="en-US" sz="1400" dirty="0"/>
              <a:t>Consults with the student in identifying a position upon graduation, and provides letters of recommendation that fully represent the student’s experience and accomplishments. </a:t>
            </a:r>
          </a:p>
          <a:p>
            <a:endParaRPr lang="en-US" sz="1400" dirty="0"/>
          </a:p>
        </p:txBody>
      </p:sp>
    </p:spTree>
    <p:extLst>
      <p:ext uri="{BB962C8B-B14F-4D97-AF65-F5344CB8AC3E}">
        <p14:creationId xmlns:p14="http://schemas.microsoft.com/office/powerpoint/2010/main" val="2638825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A THESIS COMMITTEE MEMBER</a:t>
            </a:r>
          </a:p>
        </p:txBody>
      </p:sp>
      <p:sp>
        <p:nvSpPr>
          <p:cNvPr id="3" name="Content Placeholder 2"/>
          <p:cNvSpPr>
            <a:spLocks noGrp="1"/>
          </p:cNvSpPr>
          <p:nvPr>
            <p:ph idx="1"/>
          </p:nvPr>
        </p:nvSpPr>
        <p:spPr>
          <a:xfrm>
            <a:off x="581192" y="2180496"/>
            <a:ext cx="11029615" cy="4380809"/>
          </a:xfrm>
        </p:spPr>
        <p:txBody>
          <a:bodyPr>
            <a:noAutofit/>
          </a:bodyPr>
          <a:lstStyle/>
          <a:p>
            <a:r>
              <a:rPr lang="en-US" sz="2200" dirty="0"/>
              <a:t>Critical evaluation of the student’s scientific progress, and of the competencies that relate to scientific pursuit in general. </a:t>
            </a:r>
          </a:p>
          <a:p>
            <a:r>
              <a:rPr lang="en-US" sz="2200" dirty="0"/>
              <a:t>Feedback to the thesis mentor and/or student regarding feasibility of research goals and plans, especially when the proposed plan is incompatible with timely completion of the thesis. </a:t>
            </a:r>
          </a:p>
          <a:p>
            <a:r>
              <a:rPr lang="en-US" sz="2200" dirty="0"/>
              <a:t>Cross-checks on training in responsible conduct of research and experimental design as it relates to reproducibility, verifying that the lab notebook is complete and well-managed. </a:t>
            </a:r>
          </a:p>
          <a:p>
            <a:r>
              <a:rPr lang="en-US" sz="2200" dirty="0"/>
              <a:t>An active interest in the student’s professional development, using the student’s IDP as one point of discussion. </a:t>
            </a:r>
          </a:p>
          <a:p>
            <a:r>
              <a:rPr lang="en-US" sz="2200" dirty="0"/>
              <a:t>Interactions that promote open dialog on science, skills, interests, and aspirations. </a:t>
            </a:r>
          </a:p>
          <a:p>
            <a:r>
              <a:rPr lang="en-US" sz="2200" dirty="0"/>
              <a:t> A willingness to step in should problems in the dynamics between the student </a:t>
            </a:r>
          </a:p>
        </p:txBody>
      </p:sp>
    </p:spTree>
    <p:extLst>
      <p:ext uri="{BB962C8B-B14F-4D97-AF65-F5344CB8AC3E}">
        <p14:creationId xmlns:p14="http://schemas.microsoft.com/office/powerpoint/2010/main" val="89602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99F816-8C45-844B-A651-C9A09BC9BE2B}"/>
              </a:ext>
            </a:extLst>
          </p:cNvPr>
          <p:cNvSpPr>
            <a:spLocks noGrp="1"/>
          </p:cNvSpPr>
          <p:nvPr>
            <p:ph type="title"/>
          </p:nvPr>
        </p:nvSpPr>
        <p:spPr>
          <a:xfrm>
            <a:off x="746228" y="1037967"/>
            <a:ext cx="3054091" cy="4709131"/>
          </a:xfrm>
        </p:spPr>
        <p:txBody>
          <a:bodyPr anchor="ctr">
            <a:normAutofit/>
          </a:bodyPr>
          <a:lstStyle/>
          <a:p>
            <a:r>
              <a:rPr lang="en-US">
                <a:solidFill>
                  <a:schemeClr val="accent1"/>
                </a:solidFill>
              </a:rPr>
              <a:t>Goals of Mentoring</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58921C2-A50E-4B1A-822D-F88DE5360BB8}"/>
              </a:ext>
            </a:extLst>
          </p:cNvPr>
          <p:cNvGraphicFramePr>
            <a:graphicFrameLocks noGrp="1"/>
          </p:cNvGraphicFramePr>
          <p:nvPr>
            <p:ph idx="1"/>
            <p:extLst>
              <p:ext uri="{D42A27DB-BD31-4B8C-83A1-F6EECF244321}">
                <p14:modId xmlns:p14="http://schemas.microsoft.com/office/powerpoint/2010/main" val="3885482937"/>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39939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D4AE-AC0C-C846-BDE3-4A21C5244AD3}"/>
              </a:ext>
            </a:extLst>
          </p:cNvPr>
          <p:cNvSpPr>
            <a:spLocks noGrp="1"/>
          </p:cNvSpPr>
          <p:nvPr>
            <p:ph type="title"/>
          </p:nvPr>
        </p:nvSpPr>
        <p:spPr/>
        <p:txBody>
          <a:bodyPr/>
          <a:lstStyle/>
          <a:p>
            <a:r>
              <a:rPr lang="en-US" dirty="0"/>
              <a:t>KEYS TO BEING EFFECTIVELY MENTORED</a:t>
            </a:r>
          </a:p>
        </p:txBody>
      </p:sp>
      <p:sp>
        <p:nvSpPr>
          <p:cNvPr id="3" name="Content Placeholder 2">
            <a:extLst>
              <a:ext uri="{FF2B5EF4-FFF2-40B4-BE49-F238E27FC236}">
                <a16:creationId xmlns:a16="http://schemas.microsoft.com/office/drawing/2014/main" id="{71DFD323-762E-3A48-990B-0C92F763DE3F}"/>
              </a:ext>
            </a:extLst>
          </p:cNvPr>
          <p:cNvSpPr>
            <a:spLocks noGrp="1"/>
          </p:cNvSpPr>
          <p:nvPr>
            <p:ph idx="1"/>
          </p:nvPr>
        </p:nvSpPr>
        <p:spPr>
          <a:xfrm>
            <a:off x="581192" y="2180496"/>
            <a:ext cx="11029615" cy="4311744"/>
          </a:xfrm>
        </p:spPr>
        <p:txBody>
          <a:bodyPr>
            <a:noAutofit/>
          </a:bodyPr>
          <a:lstStyle/>
          <a:p>
            <a:r>
              <a:rPr lang="en-US" sz="2800" dirty="0"/>
              <a:t>EFFECTIVE COMMUNICATION</a:t>
            </a:r>
          </a:p>
          <a:p>
            <a:r>
              <a:rPr lang="en-US" sz="2800" dirty="0"/>
              <a:t>ALIGNING EXPECTATIONS</a:t>
            </a:r>
          </a:p>
          <a:p>
            <a:r>
              <a:rPr lang="en-US" sz="2800" dirty="0"/>
              <a:t>BUILD RESEARCH SELF-EFFICACY IN SKILLS AND THINKING</a:t>
            </a:r>
          </a:p>
          <a:p>
            <a:r>
              <a:rPr lang="en-US" sz="2800" dirty="0"/>
              <a:t>ACHIEVE INDEPENDENCE – BUILD YOUR RESEARCH IDENTITY</a:t>
            </a:r>
          </a:p>
          <a:p>
            <a:r>
              <a:rPr lang="en-US" sz="2800" dirty="0"/>
              <a:t>STRIVE FOR  WORK/LIFE INTEGRATION</a:t>
            </a:r>
          </a:p>
          <a:p>
            <a:r>
              <a:rPr lang="en-US" sz="2800" dirty="0"/>
              <a:t>BUILD CULTURAL AWARENESS AND SKILLS</a:t>
            </a:r>
          </a:p>
          <a:p>
            <a:r>
              <a:rPr lang="en-US" sz="2800" dirty="0"/>
              <a:t>SEEK PROFESSIONAL DEVELOPMENT</a:t>
            </a:r>
          </a:p>
        </p:txBody>
      </p:sp>
      <p:sp>
        <p:nvSpPr>
          <p:cNvPr id="4" name="Rectangle 3">
            <a:extLst>
              <a:ext uri="{FF2B5EF4-FFF2-40B4-BE49-F238E27FC236}">
                <a16:creationId xmlns:a16="http://schemas.microsoft.com/office/drawing/2014/main" id="{3433B311-3B75-934E-9D0F-65A149E91F40}"/>
              </a:ext>
            </a:extLst>
          </p:cNvPr>
          <p:cNvSpPr/>
          <p:nvPr/>
        </p:nvSpPr>
        <p:spPr>
          <a:xfrm>
            <a:off x="581189" y="5243500"/>
            <a:ext cx="10379736" cy="666559"/>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501FE10-088A-EB42-922E-95AC4FFFE479}"/>
              </a:ext>
            </a:extLst>
          </p:cNvPr>
          <p:cNvSpPr/>
          <p:nvPr/>
        </p:nvSpPr>
        <p:spPr>
          <a:xfrm>
            <a:off x="581191" y="5940378"/>
            <a:ext cx="10379734" cy="666559"/>
          </a:xfrm>
          <a:prstGeom prst="rect">
            <a:avLst/>
          </a:prstGeom>
          <a:solidFill>
            <a:schemeClr val="accent6">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33B311-3B75-934E-9D0F-65A149E91F40}"/>
              </a:ext>
            </a:extLst>
          </p:cNvPr>
          <p:cNvSpPr/>
          <p:nvPr/>
        </p:nvSpPr>
        <p:spPr>
          <a:xfrm>
            <a:off x="581190" y="4546623"/>
            <a:ext cx="10379735" cy="666559"/>
          </a:xfrm>
          <a:prstGeom prst="rect">
            <a:avLst/>
          </a:prstGeom>
          <a:solidFill>
            <a:schemeClr val="bg2">
              <a:lumMod val="75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4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1219"/>
            <a:ext cx="10972800" cy="736419"/>
          </a:xfrm>
        </p:spPr>
        <p:txBody>
          <a:bodyPr>
            <a:normAutofit/>
          </a:bodyPr>
          <a:lstStyle/>
          <a:p>
            <a:r>
              <a:rPr lang="en-US" sz="3600" dirty="0"/>
              <a:t>Enhancing Communications</a:t>
            </a:r>
          </a:p>
        </p:txBody>
      </p:sp>
      <p:sp>
        <p:nvSpPr>
          <p:cNvPr id="3" name="Content Placeholder 2"/>
          <p:cNvSpPr>
            <a:spLocks noGrp="1"/>
          </p:cNvSpPr>
          <p:nvPr>
            <p:ph sz="half" idx="1"/>
          </p:nvPr>
        </p:nvSpPr>
        <p:spPr>
          <a:xfrm>
            <a:off x="397812" y="1429513"/>
            <a:ext cx="11275631" cy="5118310"/>
          </a:xfrm>
        </p:spPr>
        <p:txBody>
          <a:bodyPr>
            <a:noAutofit/>
          </a:bodyPr>
          <a:lstStyle/>
          <a:p>
            <a:r>
              <a:rPr lang="en-US" sz="3200" dirty="0"/>
              <a:t>Ineffective communication is at the root of many mentoring problems</a:t>
            </a:r>
          </a:p>
          <a:p>
            <a:r>
              <a:rPr lang="en-US" sz="3200" dirty="0"/>
              <a:t>Important to recognize your own communication style and that of your mentor</a:t>
            </a:r>
          </a:p>
          <a:p>
            <a:r>
              <a:rPr lang="en-US" sz="3200" dirty="0"/>
              <a:t>Recognize the need for both parties to adapt their style as needed to ensure most effective communications</a:t>
            </a:r>
          </a:p>
        </p:txBody>
      </p:sp>
    </p:spTree>
    <p:extLst>
      <p:ext uri="{BB962C8B-B14F-4D97-AF65-F5344CB8AC3E}">
        <p14:creationId xmlns:p14="http://schemas.microsoft.com/office/powerpoint/2010/main" val="38413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43" y="612094"/>
            <a:ext cx="11315032" cy="1143000"/>
          </a:xfrm>
        </p:spPr>
        <p:txBody>
          <a:bodyPr>
            <a:normAutofit/>
          </a:bodyPr>
          <a:lstStyle/>
          <a:p>
            <a:r>
              <a:rPr lang="en-US" sz="3600" dirty="0">
                <a:solidFill>
                  <a:srgbClr val="FFFFFF"/>
                </a:solidFill>
              </a:rPr>
              <a:t>Barriers to Effective Communication</a:t>
            </a:r>
          </a:p>
        </p:txBody>
      </p:sp>
      <p:sp>
        <p:nvSpPr>
          <p:cNvPr id="3" name="Text Placeholder 2"/>
          <p:cNvSpPr>
            <a:spLocks noGrp="1"/>
          </p:cNvSpPr>
          <p:nvPr>
            <p:ph idx="1"/>
          </p:nvPr>
        </p:nvSpPr>
        <p:spPr>
          <a:xfrm>
            <a:off x="552843" y="1894089"/>
            <a:ext cx="11373852" cy="4649126"/>
          </a:xfrm>
        </p:spPr>
        <p:txBody>
          <a:bodyPr>
            <a:normAutofit/>
          </a:bodyPr>
          <a:lstStyle/>
          <a:p>
            <a:pPr indent="-457200" fontAlgn="base">
              <a:lnSpc>
                <a:spcPct val="120000"/>
              </a:lnSpc>
              <a:spcBef>
                <a:spcPts val="0"/>
              </a:spcBef>
              <a:buSzPts val="2400"/>
              <a:buFont typeface="Arial" panose="020B0604020202020204" pitchFamily="34" charset="0"/>
              <a:buChar char="•"/>
            </a:pPr>
            <a:r>
              <a:rPr lang="en-US" sz="3600" dirty="0">
                <a:solidFill>
                  <a:schemeClr val="tx1"/>
                </a:solidFill>
              </a:rPr>
              <a:t>Assumptions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Different personalities/communication styles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Letting items linger too long without discussion</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Vague expectations</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Lack of cultural capital</a:t>
            </a:r>
          </a:p>
          <a:p>
            <a:pPr marL="114300" indent="-457200" fontAlgn="base">
              <a:lnSpc>
                <a:spcPct val="120000"/>
              </a:lnSpc>
              <a:spcBef>
                <a:spcPts val="0"/>
              </a:spcBef>
              <a:buSzPts val="2400"/>
              <a:buFont typeface="Arial" panose="020B0604020202020204" pitchFamily="34" charset="0"/>
              <a:buChar char="•"/>
            </a:pPr>
            <a:r>
              <a:rPr lang="en-US" sz="3600" dirty="0">
                <a:solidFill>
                  <a:schemeClr val="tx1"/>
                </a:solidFill>
              </a:rPr>
              <a:t>Cultural differences in communication styles</a:t>
            </a:r>
          </a:p>
          <a:p>
            <a:pPr marL="0" indent="-342900">
              <a:spcBef>
                <a:spcPts val="0"/>
              </a:spcBef>
              <a:spcAft>
                <a:spcPts val="600"/>
              </a:spcAft>
            </a:pPr>
            <a:endParaRPr lang="en-US" sz="2800" dirty="0"/>
          </a:p>
        </p:txBody>
      </p:sp>
    </p:spTree>
    <p:extLst>
      <p:ext uri="{BB962C8B-B14F-4D97-AF65-F5344CB8AC3E}">
        <p14:creationId xmlns:p14="http://schemas.microsoft.com/office/powerpoint/2010/main" val="85856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22B32-2F21-C74A-B42C-92715C385CAB}"/>
              </a:ext>
            </a:extLst>
          </p:cNvPr>
          <p:cNvSpPr>
            <a:spLocks noGrp="1"/>
          </p:cNvSpPr>
          <p:nvPr>
            <p:ph type="title"/>
          </p:nvPr>
        </p:nvSpPr>
        <p:spPr>
          <a:xfrm>
            <a:off x="746228" y="1037967"/>
            <a:ext cx="3054091" cy="4709131"/>
          </a:xfrm>
        </p:spPr>
        <p:txBody>
          <a:bodyPr anchor="ctr">
            <a:normAutofit/>
          </a:bodyPr>
          <a:lstStyle/>
          <a:p>
            <a:r>
              <a:rPr lang="en-US" sz="2600">
                <a:solidFill>
                  <a:schemeClr val="accent1"/>
                </a:solidFill>
              </a:rPr>
              <a:t>EFFECTIVE COMMUNICATION</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6DCED2F-9D7A-4E2F-851C-53DAAE7F8AE0}"/>
              </a:ext>
            </a:extLst>
          </p:cNvPr>
          <p:cNvGraphicFramePr>
            <a:graphicFrameLocks noGrp="1"/>
          </p:cNvGraphicFramePr>
          <p:nvPr>
            <p:ph idx="1"/>
            <p:extLst>
              <p:ext uri="{D42A27DB-BD31-4B8C-83A1-F6EECF244321}">
                <p14:modId xmlns:p14="http://schemas.microsoft.com/office/powerpoint/2010/main" val="3862245308"/>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84492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68580" tIns="34290" rIns="68580" bIns="34290" rtlCol="0" anchorCtr="0">
            <a:normAutofit/>
          </a:bodyPr>
          <a:lstStyle/>
          <a:p>
            <a:r>
              <a:rPr lang="en-US">
                <a:solidFill>
                  <a:srgbClr val="FFFEFF"/>
                </a:solidFill>
                <a:latin typeface="Calibri" panose="020F0502020204030204" pitchFamily="34" charset="0"/>
                <a:cs typeface="Calibri" panose="020F0502020204030204" pitchFamily="34" charset="0"/>
              </a:rPr>
              <a:t>Effective Communication</a:t>
            </a:r>
            <a:br>
              <a:rPr lang="en-US">
                <a:solidFill>
                  <a:srgbClr val="FFFEFF"/>
                </a:solidFill>
                <a:latin typeface="Calibri" panose="020F0502020204030204" pitchFamily="34" charset="0"/>
                <a:cs typeface="Calibri" panose="020F0502020204030204" pitchFamily="34" charset="0"/>
              </a:rPr>
            </a:br>
            <a:r>
              <a:rPr lang="en-US">
                <a:solidFill>
                  <a:srgbClr val="FFFEFF"/>
                </a:solidFill>
                <a:latin typeface="Calibri" panose="020F0502020204030204" pitchFamily="34" charset="0"/>
                <a:cs typeface="Calibri" panose="020F0502020204030204" pitchFamily="34" charset="0"/>
              </a:rPr>
              <a:t>Strategies</a:t>
            </a:r>
          </a:p>
        </p:txBody>
      </p:sp>
      <p:graphicFrame>
        <p:nvGraphicFramePr>
          <p:cNvPr id="7" name="Content Placeholder 2">
            <a:extLst>
              <a:ext uri="{FF2B5EF4-FFF2-40B4-BE49-F238E27FC236}">
                <a16:creationId xmlns:a16="http://schemas.microsoft.com/office/drawing/2014/main" id="{67F330AA-6813-471E-AD31-C9B2A47E1AAC}"/>
              </a:ext>
            </a:extLst>
          </p:cNvPr>
          <p:cNvGraphicFramePr>
            <a:graphicFrameLocks noGrp="1"/>
          </p:cNvGraphicFramePr>
          <p:nvPr>
            <p:ph idx="1"/>
            <p:extLst>
              <p:ext uri="{D42A27DB-BD31-4B8C-83A1-F6EECF244321}">
                <p14:modId xmlns:p14="http://schemas.microsoft.com/office/powerpoint/2010/main" val="292803180"/>
              </p:ext>
            </p:extLst>
          </p:nvPr>
        </p:nvGraphicFramePr>
        <p:xfrm>
          <a:off x="580691" y="2046755"/>
          <a:ext cx="11029950" cy="448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2952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7197</TotalTime>
  <Words>2583</Words>
  <Application>Microsoft Macintosh PowerPoint</Application>
  <PresentationFormat>Widescreen</PresentationFormat>
  <Paragraphs>325</Paragraphs>
  <Slides>31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Gill Sans MT</vt:lpstr>
      <vt:lpstr>Symbol</vt:lpstr>
      <vt:lpstr>Trebuchet MS</vt:lpstr>
      <vt:lpstr>Wingdings 2</vt:lpstr>
      <vt:lpstr>Dividend</vt:lpstr>
      <vt:lpstr>How to get the most out of Being a mentEE</vt:lpstr>
      <vt:lpstr>Mentoring is…</vt:lpstr>
      <vt:lpstr>Mentoring is a collaborative effort</vt:lpstr>
      <vt:lpstr>Goals of Mentoring</vt:lpstr>
      <vt:lpstr>KEYS TO BEING EFFECTIVELY MENTORED</vt:lpstr>
      <vt:lpstr>Enhancing Communications</vt:lpstr>
      <vt:lpstr>Barriers to Effective Communication</vt:lpstr>
      <vt:lpstr>EFFECTIVE COMMUNICATION</vt:lpstr>
      <vt:lpstr>Effective Communication Strategies</vt:lpstr>
      <vt:lpstr>Mentor/Mentee Expectation Alignment  Key to a Successful Mentoring Relationship</vt:lpstr>
      <vt:lpstr>How do you know when you don’t have alignment?</vt:lpstr>
      <vt:lpstr>Underlying causes of misaligned expectations</vt:lpstr>
      <vt:lpstr>Articulating Expectations </vt:lpstr>
      <vt:lpstr>Approaches to alignment of expectations</vt:lpstr>
      <vt:lpstr>Mentoring Compacts: a useful tool</vt:lpstr>
      <vt:lpstr>BGS Mentoring CompaCT</vt:lpstr>
      <vt:lpstr>BGS Mentoring Compact: </vt:lpstr>
      <vt:lpstr>ALIGN EXPECTATIONS –Individualized Development Plan</vt:lpstr>
      <vt:lpstr>What Expectations?</vt:lpstr>
      <vt:lpstr>BUILD SELF-EFFICACY</vt:lpstr>
      <vt:lpstr>ACHIEVE INDEPENDENCE—Research Identity</vt:lpstr>
      <vt:lpstr>Academic Growth</vt:lpstr>
      <vt:lpstr>ACHIEVE WORK/LIFE INTEGRATION</vt:lpstr>
      <vt:lpstr>Summary Core Tenets for Mentees </vt:lpstr>
      <vt:lpstr>Mentorship Workshop led by BGSA</vt:lpstr>
      <vt:lpstr>BGS Orientation Mentoring Session Case Studies </vt:lpstr>
      <vt:lpstr>RESOURCES </vt:lpstr>
      <vt:lpstr>Wishing you a journey full of Learning, Exploration, Actualization, Discovery and Science</vt:lpstr>
      <vt:lpstr>Being a Mentee -  BGS Guidelines</vt:lpstr>
      <vt:lpstr>BEING A MENTOR – BGS GUIDELINES</vt:lpstr>
      <vt:lpstr>BEING A THESIS COMMITTEE 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the most out of Being a mentEE</dc:title>
  <dc:creator>Jordan-Sciutto, Kelly L</dc:creator>
  <cp:lastModifiedBy>Jordan-Sciutto, Kelly L</cp:lastModifiedBy>
  <cp:revision>28</cp:revision>
  <dcterms:created xsi:type="dcterms:W3CDTF">2020-08-17T01:47:26Z</dcterms:created>
  <dcterms:modified xsi:type="dcterms:W3CDTF">2024-08-13T10:59:58Z</dcterms:modified>
</cp:coreProperties>
</file>