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5" r:id="rId2"/>
    <p:sldId id="264" r:id="rId3"/>
    <p:sldId id="284" r:id="rId4"/>
    <p:sldId id="260" r:id="rId5"/>
    <p:sldId id="286" r:id="rId6"/>
    <p:sldId id="275" r:id="rId7"/>
    <p:sldId id="277" r:id="rId8"/>
    <p:sldId id="276" r:id="rId9"/>
    <p:sldId id="2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197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E613C1-F5D7-D440-9A22-C77D9F209E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CFE8FF9-A2F4-BC46-A7F6-D2F2E516B2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005D991-C151-F5A1-BAA2-3A65350F98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02EA111-AB8A-CA40-A75E-A7FB854865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CCB85FD-2D1D-C24C-829F-94CEB7EC7E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DFDCC48-EA0F-D641-B1D7-3874200F3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FA3F71-C0C1-ED43-A491-0EBFEE2F1A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9" charset="0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3FEF0DF5-A62E-E597-36AA-23C0F47BA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6FA8127D-9D90-6A0F-8B04-3AE9F5B14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charset="0"/>
                <a:ea typeface="ＭＳ Ｐゴシック" panose="020B0600070205080204" pitchFamily="34" charset="-128"/>
              </a:rPr>
              <a:t>Research is at the core of the school– and its success determines the success of the school– we often talk about 3 pillars- research, teaching and service– but they are intertwined- not really separate.  As one example– calls to </a:t>
            </a:r>
            <a:r>
              <a:rPr lang="en-US" altLang="en-US" dirty="0" err="1">
                <a:latin typeface="Times" charset="0"/>
                <a:ea typeface="ＭＳ Ｐゴシック" panose="020B0600070205080204" pitchFamily="34" charset="-128"/>
              </a:rPr>
              <a:t>PennVet</a:t>
            </a:r>
            <a:r>
              <a:rPr lang="en-US" altLang="en-US" dirty="0">
                <a:latin typeface="Times" charset="0"/>
                <a:ea typeface="ＭＳ Ｐゴシック" panose="020B0600070205080204" pitchFamily="34" charset="-128"/>
              </a:rPr>
              <a:t> from clients– they want to bring their animals to Penn Vet because of our reputation in research—</a:t>
            </a:r>
          </a:p>
          <a:p>
            <a:endParaRPr lang="en-US" altLang="en-US" dirty="0">
              <a:latin typeface="Times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Times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6E9EB99-1DE2-480F-BC7C-8F8EA3D6F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B8EA01A-9BBD-6345-8785-D53D8BC0E5DD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B83ED5B-894E-5A74-E9EC-00A3F09CB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61518AB-7564-0440-8F20-BD4E91881FF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A710BC6-63A1-8E17-5846-6F0D85865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2BA9DA8-E32E-9A33-803E-92564F0E9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CEAF5C2-0759-1499-8958-367C364DD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E6308EB0-A7C7-BC77-E63C-A421C478B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So, there are several different types of research– and it is important to understand them, since as you will see the funding sources for the different types differs. 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0738C03-C0A7-C8EE-B463-B2A08047B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3579B11-3E26-1547-875C-EDC1CD0D84C9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3F71-C0C1-ED43-A491-0EBFEE2F1A5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7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3F71-C0C1-ED43-A491-0EBFEE2F1A5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80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F9017169-2157-62EB-CCF8-B47032404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A17054-DB65-614D-BE09-51596FA7D8F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01BBDF5-5302-13E8-BE95-7989D287D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A909E01-DD34-578A-EC3A-E5D45F810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" charset="0"/>
                <a:ea typeface="ＭＳ Ｐゴシック" panose="020B0600070205080204" pitchFamily="34" charset="-128"/>
              </a:rPr>
              <a:t>Retinitis </a:t>
            </a:r>
            <a:r>
              <a:rPr lang="en-US" altLang="en-US" dirty="0" err="1">
                <a:latin typeface="Times" charset="0"/>
                <a:ea typeface="ＭＳ Ｐゴシック" panose="020B0600070205080204" pitchFamily="34" charset="-128"/>
              </a:rPr>
              <a:t>pigmentosis</a:t>
            </a:r>
            <a:endParaRPr lang="en-US" altLang="en-US" dirty="0">
              <a:latin typeface="Time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A3F71-C0C1-ED43-A491-0EBFEE2F1A5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3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0D2805-F7AD-737C-B3F6-B3F695C24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CE195-D5CF-9FEB-98D3-1582E2300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5B34F-9D63-4F45-219C-018260BD5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5BE8B-5402-6349-9C61-500A2ED72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9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CDA5-570A-CA5A-5495-BC29B4C8F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B8386-2FD9-05F4-E559-8B3F72110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BA743-974D-D8D6-48A2-8596AD908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F409F-1720-1D47-BD71-FCD44F392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62C17A-FD7E-A334-E33C-55FD5A64C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FA306-065E-BBE7-CF02-4D9BD8B94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8EEA4C-3CCA-0C5D-0DD9-0EB9F8398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2A6AC-6CE8-9841-BF7F-97D70E635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FE713-8B25-7E38-4E95-30E6597D5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E2E85-EE37-AFFB-E9C8-B8D2AF336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2E82F5-5425-5AF1-6CF4-52CF83BAF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87828-99E7-CA4C-8BAC-C709C582A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9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83F46-F85D-5697-F09B-A3E3A0E0F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6D43BA-C168-8E68-6C9F-8C9577F42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A8BCE-D755-803B-9AA4-82B4FA117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0597-2BB2-F84D-8272-43D15ECC0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4D32A-05C5-8467-36C5-DE4499195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E3883-AE26-6C7C-017C-CF55AC947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56DB1-33DA-AD7A-BBDF-89E93949D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25D02-2034-DE4A-BEB0-F478597A5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3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D88AB3-1EBB-066E-3642-E7A70F3E0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3295AE-59E8-AFA1-C563-D4F0CD9D2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AA353C-65D2-0D7E-A77B-CD872DA18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185EC-0C40-5A44-B6AE-DF51F91A2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54B35E-6AAF-276F-5E7B-C8220DA96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E8DAA-256C-6166-7ECD-2BEB4B8BE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0A02AC-1120-8C3A-A1DB-BFB8C859E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9CB5-ED02-3846-83DF-9370EB116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6F3CEE-6AF1-177F-C30D-C1F1FAFE8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3091B-529D-68A2-D4D2-113826541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458EA2-57EF-4FFF-C78F-8890B29A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22003-8E85-4149-BC9B-5B5717609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79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6DEC2-BE36-653F-1522-750B9D6E3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2831B-6DF8-CE83-3E84-4CEDC651E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A75D3-1702-BA42-45C7-E9DA41129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DA5DA-BF37-5D49-8DFC-AE01863DF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22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9F36A-D712-CECB-7AB1-83AAB2B11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25A23-A32D-2220-EDC0-2DD861BA4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8BFC5-8C26-B68C-6E9A-175C2924F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F8E4A-8455-BB4F-AA61-13E94C79B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96D1C-055E-CF48-46F6-380B546E4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326A9F-4E4C-F1E3-4883-9BC96B64A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BBDE06-5DB1-164C-954C-F50D733DF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2A50F-5FC7-1148-8DB9-AD8BEF3260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2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392B11-F99C-6A4B-8427-9EBA8CE716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4AD21-6338-C04B-8D30-D7B62F9FCD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Vet_logo">
            <a:extLst>
              <a:ext uri="{FF2B5EF4-FFF2-40B4-BE49-F238E27FC236}">
                <a16:creationId xmlns:a16="http://schemas.microsoft.com/office/drawing/2014/main" id="{7D0D0F0A-4FF9-9410-129D-C78159CB7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304800"/>
            <a:ext cx="2895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Freeform 8">
            <a:extLst>
              <a:ext uri="{FF2B5EF4-FFF2-40B4-BE49-F238E27FC236}">
                <a16:creationId xmlns:a16="http://schemas.microsoft.com/office/drawing/2014/main" id="{B14697CD-7766-C563-B8B0-ABC3A78F8858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V="1">
            <a:off x="1947863" y="533400"/>
            <a:ext cx="6705600" cy="7239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475A8722-9825-E2E1-18AE-72BDEDE8F76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H="1" flipV="1">
            <a:off x="4343400" y="1905000"/>
            <a:ext cx="609600" cy="822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5B5501C-75D0-6147-B6FC-B08D20592C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0" y="6324600"/>
            <a:ext cx="346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  <a:t>Many Species. One Medicine. 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AF24986E-A7F9-BEBB-9C42-463046421B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536700"/>
            <a:ext cx="2286000" cy="3949700"/>
          </a:xfrm>
        </p:spPr>
        <p:txBody>
          <a:bodyPr/>
          <a:lstStyle/>
          <a:p>
            <a:r>
              <a:rPr lang="en-US" altLang="en-US" sz="2400">
                <a:latin typeface="Helvetica" pitchFamily="2" charset="0"/>
                <a:ea typeface="ＭＳ Ｐゴシック" panose="020B0600070205080204" pitchFamily="34" charset="-128"/>
              </a:rPr>
              <a:t>Research at Penn Vet</a:t>
            </a:r>
          </a:p>
        </p:txBody>
      </p:sp>
      <p:sp>
        <p:nvSpPr>
          <p:cNvPr id="14338" name="TextBox 3">
            <a:extLst>
              <a:ext uri="{FF2B5EF4-FFF2-40B4-BE49-F238E27FC236}">
                <a16:creationId xmlns:a16="http://schemas.microsoft.com/office/drawing/2014/main" id="{D60A4BA6-D523-8F72-0600-46346C30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146050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0C7B36EB-6690-A4AD-65BD-9A8FA7CAF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386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Vet_map">
            <a:extLst>
              <a:ext uri="{FF2B5EF4-FFF2-40B4-BE49-F238E27FC236}">
                <a16:creationId xmlns:a16="http://schemas.microsoft.com/office/drawing/2014/main" id="{43161359-7F00-F184-C3A9-27A50EA7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09"/>
          <a:stretch>
            <a:fillRect/>
          </a:stretch>
        </p:blipFill>
        <p:spPr bwMode="auto">
          <a:xfrm>
            <a:off x="1066800" y="106680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Line 4">
            <a:extLst>
              <a:ext uri="{FF2B5EF4-FFF2-40B4-BE49-F238E27FC236}">
                <a16:creationId xmlns:a16="http://schemas.microsoft.com/office/drawing/2014/main" id="{40FFCFEB-19B4-9E99-ABDB-643EB9A99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343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5">
            <a:extLst>
              <a:ext uri="{FF2B5EF4-FFF2-40B4-BE49-F238E27FC236}">
                <a16:creationId xmlns:a16="http://schemas.microsoft.com/office/drawing/2014/main" id="{7EBCF5CC-F168-6EA8-2D00-E8DD9D301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572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F714BFB1-57D7-0DCF-B4F8-B35B080FD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SVM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258EC25C-274B-522E-7FBC-E2197194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25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BRB</a:t>
            </a:r>
          </a:p>
        </p:txBody>
      </p:sp>
      <p:sp>
        <p:nvSpPr>
          <p:cNvPr id="16390" name="Line 5">
            <a:extLst>
              <a:ext uri="{FF2B5EF4-FFF2-40B4-BE49-F238E27FC236}">
                <a16:creationId xmlns:a16="http://schemas.microsoft.com/office/drawing/2014/main" id="{109D854F-8A06-02A6-36A9-983C8C2CC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657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AD9D8FA5-8A6E-65D5-B509-98F8E523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1923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Wawa</a:t>
            </a:r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B43E7FAF-891F-A207-A635-24D973DA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385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John Morgan</a:t>
            </a:r>
          </a:p>
        </p:txBody>
      </p:sp>
      <p:sp>
        <p:nvSpPr>
          <p:cNvPr id="16393" name="Line 5">
            <a:extLst>
              <a:ext uri="{FF2B5EF4-FFF2-40B4-BE49-F238E27FC236}">
                <a16:creationId xmlns:a16="http://schemas.microsoft.com/office/drawing/2014/main" id="{B7441672-8926-B2E1-08EB-5325F3693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1109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4D09C-3914-244A-8AB3-3017158D6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98850"/>
            <a:ext cx="7696200" cy="457200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25000">
                <a:srgbClr val="BBE0E3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latin typeface="Helvetica" pitchFamily="2" charset="0"/>
              <a:ea typeface="ＭＳ Ｐゴシック" pitchFamily="-108" charset="-128"/>
              <a:cs typeface="Times New Roman"/>
            </a:endParaRPr>
          </a:p>
        </p:txBody>
      </p:sp>
      <p:sp>
        <p:nvSpPr>
          <p:cNvPr id="18434" name="TextBox 6">
            <a:extLst>
              <a:ext uri="{FF2B5EF4-FFF2-40B4-BE49-F238E27FC236}">
                <a16:creationId xmlns:a16="http://schemas.microsoft.com/office/drawing/2014/main" id="{08A5413D-95DA-AD82-92C2-EDCDDED2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8352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Helvetica" pitchFamily="2" charset="0"/>
              </a:rPr>
              <a:t>Basic</a:t>
            </a: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D1D8CA3A-394D-155C-98A2-C9F2E204B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2874197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Helvetica" pitchFamily="2" charset="0"/>
              </a:rPr>
              <a:t>Translational</a:t>
            </a:r>
          </a:p>
        </p:txBody>
      </p:sp>
      <p:sp>
        <p:nvSpPr>
          <p:cNvPr id="18436" name="TextBox 8">
            <a:extLst>
              <a:ext uri="{FF2B5EF4-FFF2-40B4-BE49-F238E27FC236}">
                <a16:creationId xmlns:a16="http://schemas.microsoft.com/office/drawing/2014/main" id="{14C53FE3-4B2B-BB30-927F-6FE44B24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288766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Helvetica" pitchFamily="2" charset="0"/>
              </a:rPr>
              <a:t>Clinical</a:t>
            </a:r>
          </a:p>
        </p:txBody>
      </p:sp>
      <p:sp>
        <p:nvSpPr>
          <p:cNvPr id="18437" name="TextBox 9">
            <a:extLst>
              <a:ext uri="{FF2B5EF4-FFF2-40B4-BE49-F238E27FC236}">
                <a16:creationId xmlns:a16="http://schemas.microsoft.com/office/drawing/2014/main" id="{98253220-8048-6755-8DB7-CEF078BEB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1179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pitchFamily="2" charset="0"/>
              </a:rPr>
              <a:t>Knowledge from experimentation</a:t>
            </a:r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id="{B2DCEADF-98D7-2B2F-71E0-C7BFD144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17975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pitchFamily="2" charset="0"/>
              </a:rPr>
              <a:t>Application of knowledge for societal benefit</a:t>
            </a:r>
          </a:p>
        </p:txBody>
      </p:sp>
      <p:sp>
        <p:nvSpPr>
          <p:cNvPr id="18439" name="TextBox 11">
            <a:extLst>
              <a:ext uri="{FF2B5EF4-FFF2-40B4-BE49-F238E27FC236}">
                <a16:creationId xmlns:a16="http://schemas.microsoft.com/office/drawing/2014/main" id="{151FE095-B26C-5ACA-EDF6-B12EC282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4108450"/>
            <a:ext cx="2492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Knowledge from working with patients (or populations)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“Natural history of disease”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396639-F56E-2E43-B263-63A1799896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3117850"/>
            <a:ext cx="1371600" cy="15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hape 19">
            <a:extLst>
              <a:ext uri="{FF2B5EF4-FFF2-40B4-BE49-F238E27FC236}">
                <a16:creationId xmlns:a16="http://schemas.microsoft.com/office/drawing/2014/main" id="{144F8978-227A-A541-B035-1AADBA48FFC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30325" y="2508250"/>
            <a:ext cx="6362700" cy="304800"/>
          </a:xfrm>
          <a:prstGeom prst="bentConnector3">
            <a:avLst>
              <a:gd name="adj1" fmla="val -19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E38B6E-DAFA-4042-B4B5-C37A6E79389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77132" y="2659856"/>
            <a:ext cx="304800" cy="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AEE080-A4EE-1E4A-9936-DC9804FADA9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629275" y="3122613"/>
            <a:ext cx="1371600" cy="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5D11230-7C40-B443-B64B-4D3F9ED765E9}"/>
              </a:ext>
            </a:extLst>
          </p:cNvPr>
          <p:cNvSpPr txBox="1">
            <a:spLocks/>
          </p:cNvSpPr>
          <p:nvPr/>
        </p:nvSpPr>
        <p:spPr>
          <a:xfrm>
            <a:off x="685800" y="9636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Helvetica" pitchFamily="2" charset="0"/>
                <a:ea typeface="+mj-ea"/>
                <a:cs typeface="Times New Roman"/>
              </a:rPr>
              <a:t>Types of Research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ED68E5D9-9856-9C43-A3F5-97F7C5B7D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257800"/>
            <a:ext cx="2022475" cy="857250"/>
          </a:xfrm>
          <a:prstGeom prst="wedgeEllipseCallout">
            <a:avLst>
              <a:gd name="adj1" fmla="val 154273"/>
              <a:gd name="adj2" fmla="val 8184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Helvetica" pitchFamily="2" charset="0"/>
                <a:ea typeface="+mn-ea"/>
              </a:rPr>
              <a:t>Animals and Humans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06D7B39-BDD7-83C0-D0C3-FB4D01622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latin typeface="Helvetica" pitchFamily="2" charset="0"/>
                <a:ea typeface="ＭＳ Ｐゴシック" panose="020B0600070205080204" pitchFamily="34" charset="-128"/>
              </a:rPr>
              <a:t>Core Research Areas</a:t>
            </a:r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05FCF17-E2B9-AABF-5F6D-A8A1AEB4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28648"/>
            <a:ext cx="7162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Cancer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Immunology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Microbial Pathogenesis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Stem Cell and Regenerative Biology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Germ Cells and Reproduction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F7CB77A-1EC6-9B16-2E74-DB1C51E6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76800"/>
            <a:ext cx="8077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One unique component that SVM brings to Penn is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companion animal patient population.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D1281-E5BA-5EC6-1C18-1389D8F925A5}"/>
              </a:ext>
            </a:extLst>
          </p:cNvPr>
          <p:cNvSpPr txBox="1"/>
          <p:nvPr/>
        </p:nvSpPr>
        <p:spPr>
          <a:xfrm>
            <a:off x="388883" y="18288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pitchFamily="2" charset="0"/>
              </a:rPr>
              <a:t>Vet School Faculty have significant representation in:</a:t>
            </a:r>
          </a:p>
          <a:p>
            <a:endParaRPr lang="en-US" sz="2600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Abramson Cancer Center</a:t>
            </a:r>
          </a:p>
          <a:p>
            <a:r>
              <a:rPr lang="en-US" dirty="0">
                <a:latin typeface="Helvetica" pitchFamily="2" charset="0"/>
              </a:rPr>
              <a:t>Institute for Immunology &amp; Immune Health (I3H)</a:t>
            </a:r>
          </a:p>
          <a:p>
            <a:r>
              <a:rPr lang="en-US" dirty="0">
                <a:latin typeface="Helvetica" pitchFamily="2" charset="0"/>
              </a:rPr>
              <a:t>Institute for Regenerative Medicine (co-founded by Dr. Brinster)</a:t>
            </a:r>
          </a:p>
          <a:p>
            <a:r>
              <a:rPr lang="en-US" dirty="0">
                <a:latin typeface="Helvetica" pitchFamily="2" charset="0"/>
              </a:rPr>
              <a:t>Epigenetics Institute</a:t>
            </a:r>
          </a:p>
          <a:p>
            <a:r>
              <a:rPr lang="en-US" dirty="0">
                <a:latin typeface="Helvetica" pitchFamily="2" charset="0"/>
              </a:rPr>
              <a:t>Center for Women’s Health and Reproductive Medicine</a:t>
            </a:r>
          </a:p>
          <a:p>
            <a:r>
              <a:rPr lang="en-US" dirty="0">
                <a:latin typeface="Helvetica" pitchFamily="2" charset="0"/>
              </a:rPr>
              <a:t>Institute for Infectious and Zoonotic Diseases (IIZD) 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F984CBE-9883-F6B2-8F2A-3BCA7694C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18504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Helvetica" pitchFamily="2" charset="0"/>
                <a:ea typeface="ＭＳ Ｐゴシック" panose="020B0600070205080204" pitchFamily="34" charset="-128"/>
              </a:rPr>
              <a:t>Why choose a lab in SVM?</a:t>
            </a:r>
            <a:endParaRPr lang="en-US" altLang="en-US" sz="32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Rectangle 5">
            <a:extLst>
              <a:ext uri="{FF2B5EF4-FFF2-40B4-BE49-F238E27FC236}">
                <a16:creationId xmlns:a16="http://schemas.microsoft.com/office/drawing/2014/main" id="{6591EA42-31EF-0024-8DCE-C120534EB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83594"/>
            <a:ext cx="3886200" cy="3124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Helvetica" pitchFamily="2" charset="0"/>
                <a:ea typeface="ＭＳ Ｐゴシック" panose="020B0600070205080204" pitchFamily="34" charset="-128"/>
              </a:rPr>
              <a:t>SVM faculty belong to all the graduate groups within BGS – High representation among CAMB, IGG, NGG </a:t>
            </a:r>
          </a:p>
          <a:p>
            <a:pPr eaLnBrk="1" hangingPunct="1"/>
            <a:r>
              <a:rPr lang="en-US" altLang="en-US" sz="2000" dirty="0">
                <a:latin typeface="Helvetica" pitchFamily="2" charset="0"/>
                <a:ea typeface="ＭＳ Ｐゴシック" panose="020B0600070205080204" pitchFamily="34" charset="-128"/>
              </a:rPr>
              <a:t>There is a robust grad student population and community at SVM</a:t>
            </a:r>
          </a:p>
          <a:p>
            <a:pPr eaLnBrk="1" hangingPunct="1"/>
            <a:r>
              <a:rPr lang="en-US" altLang="en-US" sz="2000" dirty="0">
                <a:latin typeface="Helvetica" pitchFamily="2" charset="0"/>
                <a:ea typeface="ＭＳ Ｐゴシック" panose="020B0600070205080204" pitchFamily="34" charset="-128"/>
              </a:rPr>
              <a:t>Research projects opportunities analogous to those in any of the other biomedical schools at Penn, Wistar, or CHOP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6275F74F-9662-D7AF-387B-3C5C574D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7417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>
            <a:extLst>
              <a:ext uri="{FF2B5EF4-FFF2-40B4-BE49-F238E27FC236}">
                <a16:creationId xmlns:a16="http://schemas.microsoft.com/office/drawing/2014/main" id="{52E937FC-0007-0A33-8539-9B68C3F3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4972050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/>
              <a:t>Spermatogonial stem cells marked by GFP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>
            <a:extLst>
              <a:ext uri="{FF2B5EF4-FFF2-40B4-BE49-F238E27FC236}">
                <a16:creationId xmlns:a16="http://schemas.microsoft.com/office/drawing/2014/main" id="{194A7E0E-2D9E-6091-052C-320526AB40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0200" y="2133600"/>
            <a:ext cx="5818188" cy="4086225"/>
            <a:chOff x="1688" y="2708"/>
            <a:chExt cx="2104" cy="1468"/>
          </a:xfrm>
        </p:grpSpPr>
        <p:pic>
          <p:nvPicPr>
            <p:cNvPr id="22531" name="Picture 3">
              <a:extLst>
                <a:ext uri="{FF2B5EF4-FFF2-40B4-BE49-F238E27FC236}">
                  <a16:creationId xmlns:a16="http://schemas.microsoft.com/office/drawing/2014/main" id="{973987EB-3DCF-D33A-CE05-CCA27691D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3458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4">
              <a:extLst>
                <a:ext uri="{FF2B5EF4-FFF2-40B4-BE49-F238E27FC236}">
                  <a16:creationId xmlns:a16="http://schemas.microsoft.com/office/drawing/2014/main" id="{2F6EC314-2076-8444-1C71-885390EEA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708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>
              <a:extLst>
                <a:ext uri="{FF2B5EF4-FFF2-40B4-BE49-F238E27FC236}">
                  <a16:creationId xmlns:a16="http://schemas.microsoft.com/office/drawing/2014/main" id="{3994124E-9E64-5258-4F93-D8A42FA4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3452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>
              <a:extLst>
                <a:ext uri="{FF2B5EF4-FFF2-40B4-BE49-F238E27FC236}">
                  <a16:creationId xmlns:a16="http://schemas.microsoft.com/office/drawing/2014/main" id="{C4C30C19-A4B1-7710-FFBC-759EF83D4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714"/>
              <a:ext cx="103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0" name="Text Box 8">
            <a:extLst>
              <a:ext uri="{FF2B5EF4-FFF2-40B4-BE49-F238E27FC236}">
                <a16:creationId xmlns:a16="http://schemas.microsoft.com/office/drawing/2014/main" id="{6C9990AF-90A3-914F-3192-243F589C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9" y="1188385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Helvetica" pitchFamily="2" charset="0"/>
              </a:rPr>
              <a:t>In some cases they might choose SVM to work in organisms beyond flies, fish, or mice….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251894D-CC82-2FBC-286D-52CC9DDA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72" y="1159641"/>
            <a:ext cx="77724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Helvetica" pitchFamily="2" charset="0"/>
              </a:rPr>
              <a:t>Translational research at Penn Vet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FC7098B6-1B28-C64A-3AA6-BA1B5BD1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17399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EE2940D0-59FA-02DA-7235-9D223FE5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667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id="{EFC00FC2-D8C4-1246-9EE4-C8039CBB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012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>
            <a:extLst>
              <a:ext uri="{FF2B5EF4-FFF2-40B4-BE49-F238E27FC236}">
                <a16:creationId xmlns:a16="http://schemas.microsoft.com/office/drawing/2014/main" id="{F2D3028C-5A8A-A3AF-EB67-E081F181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9" name="Object 2">
            <a:extLst>
              <a:ext uri="{FF2B5EF4-FFF2-40B4-BE49-F238E27FC236}">
                <a16:creationId xmlns:a16="http://schemas.microsoft.com/office/drawing/2014/main" id="{83CB6073-49AF-05BC-5789-639FA71CB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10232"/>
              </p:ext>
            </p:extLst>
          </p:nvPr>
        </p:nvGraphicFramePr>
        <p:xfrm>
          <a:off x="4982528" y="4890294"/>
          <a:ext cx="8270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8" imgW="685800" imgH="927100" progId="Photoshop.Image.7">
                  <p:embed/>
                </p:oleObj>
              </mc:Choice>
              <mc:Fallback>
                <p:oleObj name="Image" r:id="rId8" imgW="685800" imgH="9271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528" y="4890294"/>
                        <a:ext cx="82708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3">
            <a:extLst>
              <a:ext uri="{FF2B5EF4-FFF2-40B4-BE49-F238E27FC236}">
                <a16:creationId xmlns:a16="http://schemas.microsoft.com/office/drawing/2014/main" id="{17855585-AB9D-38C4-D3D6-D51B65CA3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53489"/>
              </p:ext>
            </p:extLst>
          </p:nvPr>
        </p:nvGraphicFramePr>
        <p:xfrm>
          <a:off x="4369593" y="3509962"/>
          <a:ext cx="192881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0" imgW="1231900" imgH="825500" progId="Photoshop.Image.7">
                  <p:embed/>
                </p:oleObj>
              </mc:Choice>
              <mc:Fallback>
                <p:oleObj name="Image" r:id="rId10" imgW="1231900" imgH="82550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593" y="3509962"/>
                        <a:ext cx="1928813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1" name="Picture 5">
            <a:extLst>
              <a:ext uri="{FF2B5EF4-FFF2-40B4-BE49-F238E27FC236}">
                <a16:creationId xmlns:a16="http://schemas.microsoft.com/office/drawing/2014/main" id="{46A45AA1-379D-575E-6DFD-9FEBA1DA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63" y="3118072"/>
            <a:ext cx="2165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535D89A8-71D4-660E-1F8A-4E8B3324ED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69" y="2027619"/>
            <a:ext cx="5003081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320E19AC-DB5A-28FE-7C12-7F81398E2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5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Helvetica" pitchFamily="2" charset="0"/>
                <a:ea typeface="ＭＳ Ｐゴシック" panose="020B0600070205080204" pitchFamily="34" charset="-128"/>
              </a:rPr>
              <a:t>Questions? or more information: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F4DEF51-6151-8529-A7B0-8952BF450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079" y="1726596"/>
            <a:ext cx="6869530" cy="121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Reach out any time!  </a:t>
            </a:r>
          </a:p>
          <a:p>
            <a:pPr marL="0" indent="0" algn="ctr" eaLnBrk="1" hangingPunct="1">
              <a:buNone/>
            </a:pPr>
            <a:r>
              <a:rPr lang="en-US" altLang="en-US" sz="2200" dirty="0">
                <a:latin typeface="Helvetica" pitchFamily="2" charset="0"/>
                <a:ea typeface="ＭＳ Ｐゴシック" panose="020B0600070205080204" pitchFamily="34" charset="-128"/>
              </a:rPr>
              <a:t>Chris Lengner:  Lengner@upenn.edu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48B05-AC6F-78A7-EF18-77F0A976F4C4}"/>
              </a:ext>
            </a:extLst>
          </p:cNvPr>
          <p:cNvSpPr txBox="1"/>
          <p:nvPr/>
        </p:nvSpPr>
        <p:spPr>
          <a:xfrm>
            <a:off x="91420" y="3010254"/>
            <a:ext cx="3316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Dogs of Penn Vet labs!</a:t>
            </a:r>
          </a:p>
        </p:txBody>
      </p:sp>
      <p:pic>
        <p:nvPicPr>
          <p:cNvPr id="6" name="Picture 5" descr="A white dog and a black dog sitting on a green picnic table&#10;&#10;Description automatically generated">
            <a:extLst>
              <a:ext uri="{FF2B5EF4-FFF2-40B4-BE49-F238E27FC236}">
                <a16:creationId xmlns:a16="http://schemas.microsoft.com/office/drawing/2014/main" id="{195298A0-7B1B-309D-78E5-E816917D0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688" y="3308603"/>
            <a:ext cx="2972764" cy="2798826"/>
          </a:xfrm>
          <a:prstGeom prst="rect">
            <a:avLst/>
          </a:prstGeom>
        </p:spPr>
      </p:pic>
      <p:pic>
        <p:nvPicPr>
          <p:cNvPr id="9" name="Picture 8" descr="A dog sitting next to a dog wearing a garment&#10;&#10;Description automatically generated">
            <a:extLst>
              <a:ext uri="{FF2B5EF4-FFF2-40B4-BE49-F238E27FC236}">
                <a16:creationId xmlns:a16="http://schemas.microsoft.com/office/drawing/2014/main" id="{C6920D69-793C-3D73-E84D-DCC89370D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744" y="3726599"/>
            <a:ext cx="2539754" cy="2521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2C88A-9495-38D9-0103-DE38F941195B}"/>
              </a:ext>
            </a:extLst>
          </p:cNvPr>
          <p:cNvSpPr txBox="1"/>
          <p:nvPr/>
        </p:nvSpPr>
        <p:spPr>
          <a:xfrm>
            <a:off x="273554" y="3743341"/>
            <a:ext cx="16450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latin typeface="Helvetica" pitchFamily="2" charset="0"/>
              </a:rPr>
              <a:t>Nila</a:t>
            </a:r>
            <a:r>
              <a:rPr lang="en-US" sz="2200" dirty="0">
                <a:latin typeface="Helvetica" pitchFamily="2" charset="0"/>
              </a:rPr>
              <a:t>:</a:t>
            </a:r>
          </a:p>
          <a:p>
            <a:r>
              <a:rPr lang="en-US" sz="2200" dirty="0">
                <a:latin typeface="Helvetica" pitchFamily="2" charset="0"/>
              </a:rPr>
              <a:t>Stem cells </a:t>
            </a:r>
          </a:p>
          <a:p>
            <a:r>
              <a:rPr lang="en-US" sz="2200" dirty="0">
                <a:latin typeface="Helvetica" pitchFamily="2" charset="0"/>
              </a:rPr>
              <a:t>and Cancer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3D8B6-FFF4-1C09-2EFF-3849AF701252}"/>
              </a:ext>
            </a:extLst>
          </p:cNvPr>
          <p:cNvSpPr txBox="1"/>
          <p:nvPr/>
        </p:nvSpPr>
        <p:spPr>
          <a:xfrm>
            <a:off x="2678604" y="5198063"/>
            <a:ext cx="1859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Pachi</a:t>
            </a:r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:</a:t>
            </a:r>
            <a:b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</a:br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Immunology, </a:t>
            </a:r>
          </a:p>
          <a:p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Epigenetics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BA9D4-2067-E76D-0E2F-764ABBF62688}"/>
              </a:ext>
            </a:extLst>
          </p:cNvPr>
          <p:cNvSpPr txBox="1"/>
          <p:nvPr/>
        </p:nvSpPr>
        <p:spPr>
          <a:xfrm>
            <a:off x="4664102" y="5140565"/>
            <a:ext cx="2810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Jules</a:t>
            </a:r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:</a:t>
            </a:r>
          </a:p>
          <a:p>
            <a:r>
              <a:rPr lang="en-US" sz="2200" dirty="0">
                <a:solidFill>
                  <a:srgbClr val="FF0000"/>
                </a:solidFill>
                <a:highlight>
                  <a:srgbClr val="C0C0C0"/>
                </a:highlight>
                <a:latin typeface="Helvetica" pitchFamily="2" charset="0"/>
              </a:rPr>
              <a:t>Microbiology, Host-Pathogen Interaction</a:t>
            </a:r>
          </a:p>
        </p:txBody>
      </p:sp>
      <p:pic>
        <p:nvPicPr>
          <p:cNvPr id="13" name="Picture 12" descr="A dog sitting on the floor&#10;&#10;Description automatically generated">
            <a:extLst>
              <a:ext uri="{FF2B5EF4-FFF2-40B4-BE49-F238E27FC236}">
                <a16:creationId xmlns:a16="http://schemas.microsoft.com/office/drawing/2014/main" id="{123A1FA3-669B-272F-9A23-5588034A4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0" y="5387376"/>
            <a:ext cx="738354" cy="10063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AC3B77-7B64-0AF6-A5AF-D19ACA41C189}"/>
              </a:ext>
            </a:extLst>
          </p:cNvPr>
          <p:cNvSpPr txBox="1"/>
          <p:nvPr/>
        </p:nvSpPr>
        <p:spPr>
          <a:xfrm>
            <a:off x="-20738" y="4874658"/>
            <a:ext cx="1693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Helvetica" pitchFamily="2" charset="0"/>
              </a:rPr>
              <a:t>Athena &amp; Atlas </a:t>
            </a:r>
          </a:p>
          <a:p>
            <a:r>
              <a:rPr lang="en-US" sz="1600" dirty="0">
                <a:latin typeface="Helvetica" pitchFamily="2" charset="0"/>
              </a:rPr>
              <a:t>(DSRB)</a:t>
            </a:r>
          </a:p>
        </p:txBody>
      </p:sp>
      <p:pic>
        <p:nvPicPr>
          <p:cNvPr id="16" name="Picture 15" descr="A white dog with its tongue out&#10;&#10;Description automatically generated">
            <a:extLst>
              <a:ext uri="{FF2B5EF4-FFF2-40B4-BE49-F238E27FC236}">
                <a16:creationId xmlns:a16="http://schemas.microsoft.com/office/drawing/2014/main" id="{1DCEDF78-8A7A-9639-85B6-E3C6F4184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2" y="5387376"/>
            <a:ext cx="653138" cy="1006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6772</TotalTime>
  <Words>360</Words>
  <Application>Microsoft Office PowerPoint</Application>
  <PresentationFormat>On-screen Show (4:3)</PresentationFormat>
  <Paragraphs>60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Helvetica</vt:lpstr>
      <vt:lpstr>Palatino Linotype</vt:lpstr>
      <vt:lpstr>Times</vt:lpstr>
      <vt:lpstr>Times New Roman</vt:lpstr>
      <vt:lpstr>Blank Presentation</vt:lpstr>
      <vt:lpstr>Image</vt:lpstr>
      <vt:lpstr>Research at Penn Vet</vt:lpstr>
      <vt:lpstr>PowerPoint Presentation</vt:lpstr>
      <vt:lpstr>PowerPoint Presentation</vt:lpstr>
      <vt:lpstr>Core Research Areas</vt:lpstr>
      <vt:lpstr>PowerPoint Presentation</vt:lpstr>
      <vt:lpstr>Why choose a lab in SVM?</vt:lpstr>
      <vt:lpstr>PowerPoint Presentation</vt:lpstr>
      <vt:lpstr>PowerPoint Presentation</vt:lpstr>
      <vt:lpstr>Questions? or more information: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Veterinary Medicine</dc:title>
  <dc:creator>SVM / VHUP</dc:creator>
  <cp:lastModifiedBy>Windows User</cp:lastModifiedBy>
  <cp:revision>40</cp:revision>
  <dcterms:created xsi:type="dcterms:W3CDTF">2006-09-11T12:34:07Z</dcterms:created>
  <dcterms:modified xsi:type="dcterms:W3CDTF">2024-08-06T19:48:45Z</dcterms:modified>
</cp:coreProperties>
</file>