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303" r:id="rId5"/>
    <p:sldId id="263" r:id="rId6"/>
    <p:sldId id="304" r:id="rId7"/>
    <p:sldId id="265" r:id="rId8"/>
    <p:sldId id="268" r:id="rId9"/>
    <p:sldId id="307" r:id="rId10"/>
    <p:sldId id="306" r:id="rId11"/>
    <p:sldId id="266" r:id="rId12"/>
    <p:sldId id="301" r:id="rId13"/>
    <p:sldId id="309" r:id="rId14"/>
    <p:sldId id="312" r:id="rId15"/>
    <p:sldId id="314" r:id="rId16"/>
    <p:sldId id="305" r:id="rId17"/>
    <p:sldId id="302" r:id="rId18"/>
    <p:sldId id="261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76" userDrawn="1">
          <p15:clr>
            <a:srgbClr val="A4A3A4"/>
          </p15:clr>
        </p15:guide>
        <p15:guide id="2" pos="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09051"/>
    <a:srgbClr val="941651"/>
    <a:srgbClr val="005493"/>
    <a:srgbClr val="73FB79"/>
    <a:srgbClr val="00FA00"/>
    <a:srgbClr val="FF2F9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72"/>
  </p:normalViewPr>
  <p:slideViewPr>
    <p:cSldViewPr snapToGrid="0" showGuides="1">
      <p:cViewPr varScale="1">
        <p:scale>
          <a:sx n="112" d="100"/>
          <a:sy n="112" d="100"/>
        </p:scale>
        <p:origin x="516" y="96"/>
      </p:cViewPr>
      <p:guideLst>
        <p:guide orient="horz" pos="1176"/>
        <p:guide pos="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13D2-17BE-C2F7-EE0F-5937FF180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11616-96B2-6699-3731-8F700A881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E41F0-8F6F-DB2C-D57B-9D739CC0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0B8D3-255B-01BB-1FEC-2BB20E31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088C4-C6CA-5B27-5411-9A939F0B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6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DEE4-F832-4BC8-8EE9-1F1B5056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AF845-2E62-CA19-8322-2DAE885CE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A109A-BD79-3B85-5FA7-A812A7ED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36234-1810-48EC-5C2E-31CD2BB2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0BE1B-F708-2042-9BAA-F4DE7DF3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3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B5028-B558-7E0F-BD88-9B5568020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D583D-117A-B853-91A4-868BF2A41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BC4F1-C571-4E95-ADB2-DE74B1B8F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16ED6-1AB0-2F42-836E-8F10B98F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4BBE6-FEDE-3CAC-287F-5D8E8AED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5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CE0C-54D8-390D-0F16-E8237881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05F27-9854-46E4-39F0-62097127B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7D2D0-17C1-EA84-A27D-559DE127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6EAA4-E0A2-B3A2-BE23-C4048BCC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1BA45-5B36-08D0-163B-BF62FE4B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5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3C25-319B-76AA-B601-FC047B9A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2121D-8CE1-1AE8-C49C-86E948705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C952F-770D-A7E6-B4FA-25674645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D14A2-F5B6-4C37-42F8-EF41B4FB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E85CC-A807-AE5F-7559-C8284413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1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72D4-C761-A94E-891B-F10675BA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7FEC7-0384-731A-FA3A-E90B631CB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E59FD-4A78-E8A8-4BCD-242C76285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4C724-55B6-6FE5-A438-4688F9AC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207CB-7EB5-18D4-1772-4669C81F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755F5-C542-8BF1-5FF8-93697A66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9FBB-9AFB-97B0-E05C-BE1F6331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DADAB-2756-A250-3ED9-E735B586F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F983D-F1F6-8B20-06F3-8119D6D62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2B267-BDA7-9DDA-F42C-E7AD0A3BA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0664D-EE2A-03DC-C8B4-112439C32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11B37-0D9D-4D20-5CB4-1E5462817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B8DE57-A5A2-645B-4F94-12738199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5F7BB-2303-B771-3698-BECC21C2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95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5751E-11B2-6F52-6DF2-28C2B417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EBC85-B436-D7CB-9F33-44822746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FF898-C03B-764B-DE67-004F4B12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83436-ED45-0484-4B22-7279895F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6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9C462-535D-71E8-BB2C-CEA83BFE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DA330-C2FA-19A4-8FB4-3BFDBBF7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FCF8E-3777-0394-6A66-2CF90253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0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CEAB-9BC8-3D5C-B115-672CE850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546A2-B133-E624-C6FA-84C4F6A6E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1C5CE-42B9-6BEE-FE34-1D45F14BB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E1185-37D1-326D-66D2-F96BE17B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AE205-85F2-1259-A756-31184912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D2A2F-6CF0-57C0-48B4-C86BB082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9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277F-9E2E-1FDA-7608-CE1C2FCC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A9516-0D6A-94E3-D8B8-CE081DD17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0FC88-86D9-CE05-7E74-25C43A74B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4AE53-5647-4A71-C31B-B9FA023C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1AAF4-E36D-EC34-7D9C-3886F46E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D8F9-3177-A5F4-4CF6-E80369BC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053EB-3471-A3CB-7226-B370AE78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83F4A-44C1-9DBD-AAAB-42CBF4F2E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7995E-516D-12F3-8C78-005512E3A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4B960-AA83-294B-AD25-F1DC2DE1EB1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CC0F5-C85E-EFB2-4A7C-70BB4478C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43C24-829B-A25F-B8B9-DE12528A7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0F9DE-5E79-4142-A34B-42B59F567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0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84C1-5A7C-5369-791D-F711E4FE3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135" y="1122363"/>
            <a:ext cx="11689491" cy="2387600"/>
          </a:xfrm>
        </p:spPr>
        <p:txBody>
          <a:bodyPr>
            <a:normAutofit fontScale="90000"/>
          </a:bodyPr>
          <a:lstStyle/>
          <a:p>
            <a:r>
              <a:rPr lang="en-US" sz="6700" b="1" dirty="0"/>
              <a:t>Lab Notebook Management</a:t>
            </a:r>
            <a:br>
              <a:rPr lang="en-US" sz="5800" dirty="0"/>
            </a:br>
            <a:r>
              <a:rPr lang="en-US" sz="5800" dirty="0"/>
              <a:t>Sample, Data, and File Organization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F4489-A165-6755-9D2E-A7B93FBFA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0022"/>
            <a:ext cx="9144000" cy="2082114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i="1" dirty="0"/>
              <a:t>BGS Orientation</a:t>
            </a:r>
          </a:p>
          <a:p>
            <a:r>
              <a:rPr lang="en-US" sz="2000" dirty="0"/>
              <a:t>Tuesday, August 20, 2024</a:t>
            </a:r>
          </a:p>
          <a:p>
            <a:endParaRPr lang="en-US" sz="2000" dirty="0"/>
          </a:p>
          <a:p>
            <a:r>
              <a:rPr lang="en-US" sz="2000" dirty="0"/>
              <a:t>Chelsea Thorsheim (6</a:t>
            </a:r>
            <a:r>
              <a:rPr lang="en-US" sz="2000" baseline="30000" dirty="0"/>
              <a:t>th</a:t>
            </a:r>
            <a:r>
              <a:rPr lang="en-US" sz="2000" dirty="0"/>
              <a:t> Year, CAMB CPM, Arany Lab)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451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Utilize a number system: Notebook keeping</a:t>
            </a:r>
          </a:p>
        </p:txBody>
      </p:sp>
      <p:pic>
        <p:nvPicPr>
          <p:cNvPr id="4" name="Picture 3" descr="A close-up of a plastic bag&#10;&#10;Description automatically generated">
            <a:extLst>
              <a:ext uri="{FF2B5EF4-FFF2-40B4-BE49-F238E27FC236}">
                <a16:creationId xmlns:a16="http://schemas.microsoft.com/office/drawing/2014/main" id="{EFE868BF-223A-ECA4-75CA-68B5A976EE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1666" y="1868715"/>
            <a:ext cx="5544457" cy="4158343"/>
          </a:xfrm>
          <a:prstGeom prst="rect">
            <a:avLst/>
          </a:prstGeom>
        </p:spPr>
      </p:pic>
      <p:pic>
        <p:nvPicPr>
          <p:cNvPr id="6" name="Picture 5" descr="A hand holding a plastic bag&#10;&#10;Description automatically generated">
            <a:extLst>
              <a:ext uri="{FF2B5EF4-FFF2-40B4-BE49-F238E27FC236}">
                <a16:creationId xmlns:a16="http://schemas.microsoft.com/office/drawing/2014/main" id="{8839BA9F-6149-80CF-FEF1-3BE6C2782A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358" y="1868715"/>
            <a:ext cx="5544457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4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Utilize a number system: File organization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565C4-0F94-3306-378E-C4ADAE592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684" y="1690688"/>
            <a:ext cx="3620530" cy="4624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27A5FA-BF57-423D-F7ED-0EB7972F3F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73" y="1701137"/>
            <a:ext cx="3620530" cy="4624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E78AA-B785-5929-6E9D-BB9630750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995" y="1690688"/>
            <a:ext cx="3620530" cy="46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Example #1 of utilizing the number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163" y="1305945"/>
            <a:ext cx="11689492" cy="4351338"/>
          </a:xfrm>
        </p:spPr>
        <p:txBody>
          <a:bodyPr/>
          <a:lstStyle/>
          <a:p>
            <a:r>
              <a:rPr lang="en-US" dirty="0"/>
              <a:t>Western Blots for CLT014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C5BC48-7EF2-129C-AEE4-8DE534F23784}"/>
              </a:ext>
            </a:extLst>
          </p:cNvPr>
          <p:cNvSpPr txBox="1">
            <a:spLocks/>
          </p:cNvSpPr>
          <p:nvPr/>
        </p:nvSpPr>
        <p:spPr>
          <a:xfrm>
            <a:off x="3338677" y="2141537"/>
            <a:ext cx="46441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2F92"/>
                </a:solidFill>
              </a:rPr>
              <a:t>Experimental Identifier</a:t>
            </a:r>
          </a:p>
          <a:p>
            <a:endParaRPr lang="en-US"/>
          </a:p>
          <a:p>
            <a:r>
              <a:rPr lang="en-US">
                <a:solidFill>
                  <a:srgbClr val="005493"/>
                </a:solidFill>
              </a:rPr>
              <a:t>Date</a:t>
            </a:r>
          </a:p>
          <a:p>
            <a:endParaRPr lang="en-US"/>
          </a:p>
          <a:p>
            <a:r>
              <a:rPr lang="en-US">
                <a:solidFill>
                  <a:srgbClr val="941651"/>
                </a:solidFill>
              </a:rPr>
              <a:t>Purpose</a:t>
            </a:r>
          </a:p>
          <a:p>
            <a:endParaRPr lang="en-US"/>
          </a:p>
          <a:p>
            <a:r>
              <a:rPr lang="en-US">
                <a:solidFill>
                  <a:srgbClr val="009051"/>
                </a:solidFill>
              </a:rPr>
              <a:t>Methods/Protocols</a:t>
            </a:r>
          </a:p>
          <a:p>
            <a:endParaRPr lang="en-US"/>
          </a:p>
          <a:p>
            <a:r>
              <a:rPr lang="en-US">
                <a:solidFill>
                  <a:srgbClr val="FF9300"/>
                </a:solidFill>
              </a:rPr>
              <a:t>Conclusion (if possible)</a:t>
            </a:r>
            <a:endParaRPr lang="en-US" dirty="0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8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95B51-5115-B6D9-5426-4DA1389B6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889448"/>
            <a:ext cx="7772400" cy="4371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A6BF19-5536-0B25-6F39-5B6475294789}"/>
              </a:ext>
            </a:extLst>
          </p:cNvPr>
          <p:cNvSpPr/>
          <p:nvPr/>
        </p:nvSpPr>
        <p:spPr>
          <a:xfrm>
            <a:off x="957941" y="2231821"/>
            <a:ext cx="3991429" cy="569435"/>
          </a:xfrm>
          <a:prstGeom prst="roundRect">
            <a:avLst/>
          </a:prstGeom>
          <a:noFill/>
          <a:ln w="381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C2AD2B-E0E5-BD1A-F335-11230A305051}"/>
              </a:ext>
            </a:extLst>
          </p:cNvPr>
          <p:cNvSpPr/>
          <p:nvPr/>
        </p:nvSpPr>
        <p:spPr>
          <a:xfrm>
            <a:off x="7478093" y="5982005"/>
            <a:ext cx="742435" cy="279417"/>
          </a:xfrm>
          <a:prstGeom prst="roundRect">
            <a:avLst/>
          </a:prstGeom>
          <a:noFill/>
          <a:ln w="3810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63BFDA6-C178-296F-72DD-BFABF34CF8EB}"/>
              </a:ext>
            </a:extLst>
          </p:cNvPr>
          <p:cNvSpPr/>
          <p:nvPr/>
        </p:nvSpPr>
        <p:spPr>
          <a:xfrm>
            <a:off x="957941" y="2908887"/>
            <a:ext cx="3991429" cy="278284"/>
          </a:xfrm>
          <a:prstGeom prst="roundRect">
            <a:avLst/>
          </a:prstGeom>
          <a:noFill/>
          <a:ln w="38100"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E46C8A-9627-11FF-51C1-90889DF16F3B}"/>
              </a:ext>
            </a:extLst>
          </p:cNvPr>
          <p:cNvSpPr/>
          <p:nvPr/>
        </p:nvSpPr>
        <p:spPr>
          <a:xfrm>
            <a:off x="957941" y="3219249"/>
            <a:ext cx="2583545" cy="2905779"/>
          </a:xfrm>
          <a:prstGeom prst="roundRect">
            <a:avLst>
              <a:gd name="adj" fmla="val 2898"/>
            </a:avLst>
          </a:prstGeom>
          <a:noFill/>
          <a:ln w="3810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3E5227-E531-3F8C-A71C-5A9C50FB8A0A}"/>
              </a:ext>
            </a:extLst>
          </p:cNvPr>
          <p:cNvSpPr txBox="1">
            <a:spLocks/>
          </p:cNvSpPr>
          <p:nvPr/>
        </p:nvSpPr>
        <p:spPr>
          <a:xfrm>
            <a:off x="247135" y="365125"/>
            <a:ext cx="11689492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 #1 of utilizing the number system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402E3C-441A-E8A2-2768-6CFCE8396EF3}"/>
              </a:ext>
            </a:extLst>
          </p:cNvPr>
          <p:cNvSpPr txBox="1">
            <a:spLocks/>
          </p:cNvSpPr>
          <p:nvPr/>
        </p:nvSpPr>
        <p:spPr>
          <a:xfrm>
            <a:off x="276163" y="1305945"/>
            <a:ext cx="11689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Western Blots for CLT014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9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1FBE-13F7-E3D2-278C-647D8E6E0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31" y="1977274"/>
            <a:ext cx="5720440" cy="3217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A6BF19-5536-0B25-6F39-5B6475294789}"/>
              </a:ext>
            </a:extLst>
          </p:cNvPr>
          <p:cNvSpPr/>
          <p:nvPr/>
        </p:nvSpPr>
        <p:spPr>
          <a:xfrm>
            <a:off x="244931" y="1977273"/>
            <a:ext cx="3267529" cy="296326"/>
          </a:xfrm>
          <a:prstGeom prst="roundRect">
            <a:avLst/>
          </a:prstGeom>
          <a:noFill/>
          <a:ln w="381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C2AD2B-E0E5-BD1A-F335-11230A305051}"/>
              </a:ext>
            </a:extLst>
          </p:cNvPr>
          <p:cNvSpPr/>
          <p:nvPr/>
        </p:nvSpPr>
        <p:spPr>
          <a:xfrm>
            <a:off x="5326085" y="4948423"/>
            <a:ext cx="742435" cy="279417"/>
          </a:xfrm>
          <a:prstGeom prst="roundRect">
            <a:avLst/>
          </a:prstGeom>
          <a:noFill/>
          <a:ln w="3810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6E46C8A-9627-11FF-51C1-90889DF16F3B}"/>
              </a:ext>
            </a:extLst>
          </p:cNvPr>
          <p:cNvSpPr/>
          <p:nvPr/>
        </p:nvSpPr>
        <p:spPr>
          <a:xfrm>
            <a:off x="130628" y="1796448"/>
            <a:ext cx="11883826" cy="3515781"/>
          </a:xfrm>
          <a:prstGeom prst="roundRect">
            <a:avLst>
              <a:gd name="adj" fmla="val 3232"/>
            </a:avLst>
          </a:prstGeom>
          <a:noFill/>
          <a:ln w="3810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3E5227-E531-3F8C-A71C-5A9C50FB8A0A}"/>
              </a:ext>
            </a:extLst>
          </p:cNvPr>
          <p:cNvSpPr txBox="1">
            <a:spLocks/>
          </p:cNvSpPr>
          <p:nvPr/>
        </p:nvSpPr>
        <p:spPr>
          <a:xfrm>
            <a:off x="247135" y="365125"/>
            <a:ext cx="11689492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 #1 of utilizing the number system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402E3C-441A-E8A2-2768-6CFCE8396EF3}"/>
              </a:ext>
            </a:extLst>
          </p:cNvPr>
          <p:cNvSpPr txBox="1">
            <a:spLocks/>
          </p:cNvSpPr>
          <p:nvPr/>
        </p:nvSpPr>
        <p:spPr>
          <a:xfrm>
            <a:off x="276163" y="1305945"/>
            <a:ext cx="11689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Western Blots for CLT014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F50AE-782D-A1AA-5A57-993A4B85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65" y="1977273"/>
            <a:ext cx="5720440" cy="3217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223AB6-F53E-B330-FF85-9D899B1BDD9F}"/>
              </a:ext>
            </a:extLst>
          </p:cNvPr>
          <p:cNvSpPr/>
          <p:nvPr/>
        </p:nvSpPr>
        <p:spPr>
          <a:xfrm>
            <a:off x="11272019" y="4974208"/>
            <a:ext cx="742435" cy="279417"/>
          </a:xfrm>
          <a:prstGeom prst="roundRect">
            <a:avLst/>
          </a:prstGeom>
          <a:noFill/>
          <a:ln w="3810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CE17E-5924-A508-3222-268BF415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60" y="1889447"/>
            <a:ext cx="5691414" cy="3201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C2AD2B-E0E5-BD1A-F335-11230A305051}"/>
              </a:ext>
            </a:extLst>
          </p:cNvPr>
          <p:cNvSpPr/>
          <p:nvPr/>
        </p:nvSpPr>
        <p:spPr>
          <a:xfrm>
            <a:off x="3309261" y="4821529"/>
            <a:ext cx="586013" cy="261428"/>
          </a:xfrm>
          <a:prstGeom prst="roundRect">
            <a:avLst/>
          </a:prstGeom>
          <a:noFill/>
          <a:ln w="3810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3E5227-E531-3F8C-A71C-5A9C50FB8A0A}"/>
              </a:ext>
            </a:extLst>
          </p:cNvPr>
          <p:cNvSpPr txBox="1">
            <a:spLocks/>
          </p:cNvSpPr>
          <p:nvPr/>
        </p:nvSpPr>
        <p:spPr>
          <a:xfrm>
            <a:off x="247135" y="365125"/>
            <a:ext cx="11689492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 #1 of utilizing the number system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402E3C-441A-E8A2-2768-6CFCE8396EF3}"/>
              </a:ext>
            </a:extLst>
          </p:cNvPr>
          <p:cNvSpPr txBox="1">
            <a:spLocks/>
          </p:cNvSpPr>
          <p:nvPr/>
        </p:nvSpPr>
        <p:spPr>
          <a:xfrm>
            <a:off x="276163" y="1305945"/>
            <a:ext cx="1168949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Western Blots for CLT014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7CFA7F-4078-2000-02CC-8D6ECA99C60D}"/>
              </a:ext>
            </a:extLst>
          </p:cNvPr>
          <p:cNvSpPr/>
          <p:nvPr/>
        </p:nvSpPr>
        <p:spPr>
          <a:xfrm>
            <a:off x="197316" y="1763459"/>
            <a:ext cx="11878569" cy="3461684"/>
          </a:xfrm>
          <a:prstGeom prst="roundRect">
            <a:avLst>
              <a:gd name="adj" fmla="val 3232"/>
            </a:avLst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92EED-6833-7B93-7087-7DC14D646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"/>
          <a:stretch/>
        </p:blipFill>
        <p:spPr>
          <a:xfrm>
            <a:off x="6334859" y="1897358"/>
            <a:ext cx="5630796" cy="3231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981B84-22DB-4607-EA5F-EB3B878787DA}"/>
              </a:ext>
            </a:extLst>
          </p:cNvPr>
          <p:cNvSpPr/>
          <p:nvPr/>
        </p:nvSpPr>
        <p:spPr>
          <a:xfrm>
            <a:off x="11408670" y="4880928"/>
            <a:ext cx="586013" cy="261428"/>
          </a:xfrm>
          <a:prstGeom prst="roundRect">
            <a:avLst/>
          </a:prstGeom>
          <a:noFill/>
          <a:ln w="3810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Example #2 of utilizing the number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52" y="1312295"/>
            <a:ext cx="11689492" cy="4351338"/>
          </a:xfrm>
        </p:spPr>
        <p:txBody>
          <a:bodyPr/>
          <a:lstStyle/>
          <a:p>
            <a:r>
              <a:rPr lang="en-US" dirty="0"/>
              <a:t>qPCRs for CLT009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517A6-385A-223F-1157-722EB3F2C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63" y="1834145"/>
            <a:ext cx="2755557" cy="2768384"/>
          </a:xfrm>
          <a:prstGeom prst="rect">
            <a:avLst/>
          </a:prstGeom>
        </p:spPr>
      </p:pic>
      <p:pic>
        <p:nvPicPr>
          <p:cNvPr id="8" name="Picture 7" descr="A paper with a grid of squares&#10;&#10;Description automatically generated">
            <a:extLst>
              <a:ext uri="{FF2B5EF4-FFF2-40B4-BE49-F238E27FC236}">
                <a16:creationId xmlns:a16="http://schemas.microsoft.com/office/drawing/2014/main" id="{13284F23-C31B-983F-2BED-A5852FBDBB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393" y="3834725"/>
            <a:ext cx="3719385" cy="2855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69F07-7909-45C5-FAC3-A656EB80EE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89" y="1322843"/>
            <a:ext cx="3826470" cy="537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5C8AB-950A-CE95-3CA3-878CB01F48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393" y="1834146"/>
            <a:ext cx="4809909" cy="20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825625"/>
            <a:ext cx="11689492" cy="4667250"/>
          </a:xfrm>
        </p:spPr>
        <p:txBody>
          <a:bodyPr>
            <a:normAutofit/>
          </a:bodyPr>
          <a:lstStyle/>
          <a:p>
            <a:r>
              <a:rPr lang="en-US" dirty="0"/>
              <a:t>Try out different methods during rotations if you have flexibility</a:t>
            </a:r>
          </a:p>
          <a:p>
            <a:pPr lvl="1"/>
            <a:r>
              <a:rPr lang="en-US" dirty="0"/>
              <a:t>Also ask if there is a particular method that is required of the lab</a:t>
            </a:r>
          </a:p>
          <a:p>
            <a:endParaRPr lang="en-US" dirty="0"/>
          </a:p>
          <a:p>
            <a:r>
              <a:rPr lang="en-US" dirty="0"/>
              <a:t>Don’t make too rigid of a system</a:t>
            </a:r>
          </a:p>
          <a:p>
            <a:pPr lvl="1"/>
            <a:r>
              <a:rPr lang="en-US" dirty="0"/>
              <a:t>Too much work to maintain the notebook will make you less likely to do it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825625"/>
            <a:ext cx="11689492" cy="4667250"/>
          </a:xfrm>
        </p:spPr>
        <p:txBody>
          <a:bodyPr>
            <a:normAutofit/>
          </a:bodyPr>
          <a:lstStyle/>
          <a:p>
            <a:r>
              <a:rPr lang="en-US" dirty="0"/>
              <a:t>Adopt a system that works best for you and your lab</a:t>
            </a:r>
          </a:p>
          <a:p>
            <a:pPr lvl="1"/>
            <a:r>
              <a:rPr lang="en-US" dirty="0"/>
              <a:t>All electronic</a:t>
            </a:r>
          </a:p>
          <a:p>
            <a:pPr lvl="1"/>
            <a:r>
              <a:rPr lang="en-US" dirty="0"/>
              <a:t>All paper</a:t>
            </a:r>
          </a:p>
          <a:p>
            <a:pPr lvl="1"/>
            <a:r>
              <a:rPr lang="en-US" dirty="0"/>
              <a:t>Combo</a:t>
            </a:r>
          </a:p>
          <a:p>
            <a:endParaRPr lang="en-US" dirty="0"/>
          </a:p>
          <a:p>
            <a:r>
              <a:rPr lang="en-US" dirty="0"/>
              <a:t>Assign numbers to your (overarching) experiments and consistently use those numbers</a:t>
            </a:r>
          </a:p>
          <a:p>
            <a:endParaRPr lang="en-US" dirty="0"/>
          </a:p>
          <a:p>
            <a:r>
              <a:rPr lang="en-US" dirty="0"/>
              <a:t>Someone should be able to go look at your notebook and find all of the information they need to reproduce or find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9288-7383-5AA9-5363-C7F08056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106665" cy="1325563"/>
          </a:xfrm>
        </p:spPr>
        <p:txBody>
          <a:bodyPr anchor="t"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90C55-6C09-7DDF-07FE-90F528AC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825625"/>
            <a:ext cx="1110666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Chelsea Thorsheim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thors@pennmedicine.upenn.edu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7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Notebook organization is critical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538514"/>
            <a:ext cx="11689492" cy="4351338"/>
          </a:xfrm>
        </p:spPr>
        <p:txBody>
          <a:bodyPr/>
          <a:lstStyle/>
          <a:p>
            <a:r>
              <a:rPr lang="en-US" dirty="0"/>
              <a:t>Find data faster</a:t>
            </a:r>
          </a:p>
          <a:p>
            <a:endParaRPr lang="en-US" dirty="0"/>
          </a:p>
          <a:p>
            <a:r>
              <a:rPr lang="en-US" dirty="0"/>
              <a:t>Easily share protocols, reagents, data</a:t>
            </a:r>
          </a:p>
          <a:p>
            <a:endParaRPr lang="en-US" dirty="0"/>
          </a:p>
          <a:p>
            <a:r>
              <a:rPr lang="en-US" dirty="0"/>
              <a:t>Minimizes mistakes</a:t>
            </a:r>
          </a:p>
        </p:txBody>
      </p:sp>
    </p:spTree>
    <p:extLst>
      <p:ext uri="{BB962C8B-B14F-4D97-AF65-F5344CB8AC3E}">
        <p14:creationId xmlns:p14="http://schemas.microsoft.com/office/powerpoint/2010/main" val="293803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Adopt a system EARLY!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520824"/>
            <a:ext cx="11689492" cy="4351338"/>
          </a:xfrm>
        </p:spPr>
        <p:txBody>
          <a:bodyPr/>
          <a:lstStyle/>
          <a:p>
            <a:r>
              <a:rPr lang="en-US" dirty="0"/>
              <a:t>Electronic, paper, or combo?</a:t>
            </a:r>
          </a:p>
          <a:p>
            <a:endParaRPr lang="en-US" dirty="0"/>
          </a:p>
          <a:p>
            <a:r>
              <a:rPr lang="en-US" dirty="0"/>
              <a:t>If all electronic, ELN or your own system? </a:t>
            </a:r>
          </a:p>
          <a:p>
            <a:endParaRPr lang="en-US" dirty="0"/>
          </a:p>
          <a:p>
            <a:r>
              <a:rPr lang="en-US" dirty="0"/>
              <a:t>Standardize your protocols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E032C-A052-BD2D-6A8C-3B4508D14D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15" y="1690688"/>
            <a:ext cx="4363900" cy="4991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503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BD4ACCB9-A2F6-E08A-CEBB-11E7F2C6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13030" y="1651299"/>
            <a:ext cx="5574048" cy="4485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Must-haves in notebook entries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825625"/>
            <a:ext cx="11689492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2F92"/>
                </a:solidFill>
              </a:rPr>
              <a:t>Experimental Identifier</a:t>
            </a:r>
          </a:p>
          <a:p>
            <a:endParaRPr lang="en-US" dirty="0"/>
          </a:p>
          <a:p>
            <a:r>
              <a:rPr lang="en-US" dirty="0">
                <a:solidFill>
                  <a:srgbClr val="005493"/>
                </a:solidFill>
              </a:rPr>
              <a:t>Date</a:t>
            </a:r>
          </a:p>
          <a:p>
            <a:endParaRPr lang="en-US" dirty="0"/>
          </a:p>
          <a:p>
            <a:r>
              <a:rPr lang="en-US" dirty="0">
                <a:solidFill>
                  <a:srgbClr val="941651"/>
                </a:solidFill>
              </a:rPr>
              <a:t>Purpose</a:t>
            </a:r>
          </a:p>
          <a:p>
            <a:endParaRPr lang="en-US" dirty="0"/>
          </a:p>
          <a:p>
            <a:r>
              <a:rPr lang="en-US" dirty="0">
                <a:solidFill>
                  <a:srgbClr val="009051"/>
                </a:solidFill>
              </a:rPr>
              <a:t>Methods/Protocols</a:t>
            </a:r>
          </a:p>
          <a:p>
            <a:endParaRPr lang="en-US" dirty="0"/>
          </a:p>
          <a:p>
            <a:r>
              <a:rPr lang="en-US" dirty="0">
                <a:solidFill>
                  <a:srgbClr val="FF9300"/>
                </a:solidFill>
              </a:rPr>
              <a:t>Conclusion (if possible)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9DD396-A890-EC5A-20A5-CCE11F2F06EF}"/>
              </a:ext>
            </a:extLst>
          </p:cNvPr>
          <p:cNvSpPr/>
          <p:nvPr/>
        </p:nvSpPr>
        <p:spPr>
          <a:xfrm rot="21293263">
            <a:off x="7489371" y="1147182"/>
            <a:ext cx="1422400" cy="290286"/>
          </a:xfrm>
          <a:prstGeom prst="roundRect">
            <a:avLst/>
          </a:prstGeom>
          <a:noFill/>
          <a:ln w="381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B8BE59-41DF-3E19-B75B-1DC4CEB7E4D6}"/>
              </a:ext>
            </a:extLst>
          </p:cNvPr>
          <p:cNvSpPr/>
          <p:nvPr/>
        </p:nvSpPr>
        <p:spPr>
          <a:xfrm>
            <a:off x="9564915" y="1452612"/>
            <a:ext cx="885372" cy="260876"/>
          </a:xfrm>
          <a:prstGeom prst="roundRect">
            <a:avLst/>
          </a:prstGeom>
          <a:noFill/>
          <a:ln w="3810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0FE7C7D-BCF9-9FAE-1297-F4169745FF06}"/>
              </a:ext>
            </a:extLst>
          </p:cNvPr>
          <p:cNvSpPr/>
          <p:nvPr/>
        </p:nvSpPr>
        <p:spPr>
          <a:xfrm>
            <a:off x="8157030" y="1825625"/>
            <a:ext cx="1030514" cy="206375"/>
          </a:xfrm>
          <a:prstGeom prst="roundRect">
            <a:avLst/>
          </a:prstGeom>
          <a:noFill/>
          <a:ln w="3810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F21CCC-BCE0-EFC1-2B46-76F079E8961C}"/>
              </a:ext>
            </a:extLst>
          </p:cNvPr>
          <p:cNvSpPr/>
          <p:nvPr/>
        </p:nvSpPr>
        <p:spPr>
          <a:xfrm>
            <a:off x="8936440" y="1107185"/>
            <a:ext cx="1994355" cy="346991"/>
          </a:xfrm>
          <a:prstGeom prst="roundRect">
            <a:avLst/>
          </a:prstGeom>
          <a:noFill/>
          <a:ln w="38100"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2B83F0E-97D7-5D5A-7814-1C3A02CABFD3}"/>
              </a:ext>
            </a:extLst>
          </p:cNvPr>
          <p:cNvSpPr/>
          <p:nvPr/>
        </p:nvSpPr>
        <p:spPr>
          <a:xfrm>
            <a:off x="7505699" y="1390586"/>
            <a:ext cx="2448547" cy="539814"/>
          </a:xfrm>
          <a:prstGeom prst="roundRect">
            <a:avLst/>
          </a:prstGeom>
          <a:noFill/>
          <a:ln w="3810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0B094DB-1AF9-782D-88A4-0D5D7DD48BB1}"/>
              </a:ext>
            </a:extLst>
          </p:cNvPr>
          <p:cNvSpPr/>
          <p:nvPr/>
        </p:nvSpPr>
        <p:spPr>
          <a:xfrm>
            <a:off x="7358002" y="3564667"/>
            <a:ext cx="3890569" cy="1674990"/>
          </a:xfrm>
          <a:prstGeom prst="roundRect">
            <a:avLst/>
          </a:prstGeom>
          <a:noFill/>
          <a:ln w="3810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486431-A363-A734-4E94-D3F0369F437F}"/>
              </a:ext>
            </a:extLst>
          </p:cNvPr>
          <p:cNvSpPr/>
          <p:nvPr/>
        </p:nvSpPr>
        <p:spPr>
          <a:xfrm>
            <a:off x="7358002" y="5262457"/>
            <a:ext cx="2743941" cy="980425"/>
          </a:xfrm>
          <a:prstGeom prst="roundRect">
            <a:avLst/>
          </a:prstGeom>
          <a:noFill/>
          <a:ln w="381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Utilize a number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825625"/>
            <a:ext cx="7092779" cy="4351338"/>
          </a:xfrm>
        </p:spPr>
        <p:txBody>
          <a:bodyPr/>
          <a:lstStyle/>
          <a:p>
            <a:r>
              <a:rPr lang="en-US" dirty="0"/>
              <a:t>Every experiment (or overarching experiment) gets a number</a:t>
            </a:r>
          </a:p>
          <a:p>
            <a:pPr lvl="1"/>
            <a:r>
              <a:rPr lang="en-US" dirty="0"/>
              <a:t>Include your initials</a:t>
            </a:r>
          </a:p>
          <a:p>
            <a:endParaRPr lang="en-US" dirty="0"/>
          </a:p>
          <a:p>
            <a:r>
              <a:rPr lang="en-US" dirty="0"/>
              <a:t>Every mouse/animal gets a number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7EC12-2B97-97CD-9238-FD0D0DD575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8" b="-1361"/>
          <a:stretch/>
        </p:blipFill>
        <p:spPr>
          <a:xfrm>
            <a:off x="7599154" y="1027906"/>
            <a:ext cx="4450492" cy="551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56C71-629A-793D-0DE4-3F358EDB7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4" y="4099330"/>
            <a:ext cx="6979760" cy="15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5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Utilize a number system: 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3681-2FD6-94B5-391A-731DF7F9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5" y="1825625"/>
            <a:ext cx="11689492" cy="4351338"/>
          </a:xfrm>
        </p:spPr>
        <p:txBody>
          <a:bodyPr>
            <a:normAutofit/>
          </a:bodyPr>
          <a:lstStyle/>
          <a:p>
            <a:r>
              <a:rPr lang="en-US" dirty="0"/>
              <a:t>Keep a printout with blank spaces to label experiments</a:t>
            </a:r>
          </a:p>
          <a:p>
            <a:pPr lvl="1"/>
            <a:r>
              <a:rPr lang="en-US" dirty="0"/>
              <a:t>Put it somewhere easily accessible</a:t>
            </a:r>
          </a:p>
          <a:p>
            <a:pPr lvl="1"/>
            <a:r>
              <a:rPr lang="en-US" dirty="0"/>
              <a:t>Fill it out consistently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aper with writing on it&#10;&#10;Description automatically generated">
            <a:extLst>
              <a:ext uri="{FF2B5EF4-FFF2-40B4-BE49-F238E27FC236}">
                <a16:creationId xmlns:a16="http://schemas.microsoft.com/office/drawing/2014/main" id="{FB44FBDC-CEB3-B590-3BDC-A3BB137C6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97" y="2342635"/>
            <a:ext cx="5820033" cy="43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13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Utilize a number system: Sample organization</a:t>
            </a:r>
          </a:p>
        </p:txBody>
      </p:sp>
      <p:pic>
        <p:nvPicPr>
          <p:cNvPr id="6" name="Picture 5" descr="A group of plastic containers with black writing on them&#10;&#10;Description automatically generated">
            <a:extLst>
              <a:ext uri="{FF2B5EF4-FFF2-40B4-BE49-F238E27FC236}">
                <a16:creationId xmlns:a16="http://schemas.microsoft.com/office/drawing/2014/main" id="{8CC135E5-2845-AED3-1A7B-2FEF33C78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893147" y="1027905"/>
            <a:ext cx="4893276" cy="5708825"/>
          </a:xfrm>
          <a:prstGeom prst="rect">
            <a:avLst/>
          </a:prstGeom>
        </p:spPr>
      </p:pic>
      <p:pic>
        <p:nvPicPr>
          <p:cNvPr id="8" name="Picture 7" descr="A stack of white boxes with writing on them&#10;&#10;Description automatically generated">
            <a:extLst>
              <a:ext uri="{FF2B5EF4-FFF2-40B4-BE49-F238E27FC236}">
                <a16:creationId xmlns:a16="http://schemas.microsoft.com/office/drawing/2014/main" id="{CE2F882B-5479-E74F-347A-DEF2842176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783" y="1741509"/>
            <a:ext cx="5708824" cy="42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1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Utilize a number system: Notebook keeping</a:t>
            </a:r>
          </a:p>
        </p:txBody>
      </p:sp>
      <p:pic>
        <p:nvPicPr>
          <p:cNvPr id="11" name="Picture 10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E4BDD515-707A-4248-A4C4-C1FBA00A4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967" y="1407885"/>
            <a:ext cx="8583827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7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794A-0DB3-504E-E9BE-0314E3CA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365125"/>
            <a:ext cx="11689492" cy="1325563"/>
          </a:xfrm>
        </p:spPr>
        <p:txBody>
          <a:bodyPr anchor="t"/>
          <a:lstStyle/>
          <a:p>
            <a:r>
              <a:rPr lang="en-US" dirty="0"/>
              <a:t>Utilize a number system: Notebook keeping</a:t>
            </a:r>
          </a:p>
        </p:txBody>
      </p:sp>
      <p:pic>
        <p:nvPicPr>
          <p:cNvPr id="8" name="Picture 7" descr="A yellow binder with colorful sticky notes&#10;&#10;Description automatically generated">
            <a:extLst>
              <a:ext uri="{FF2B5EF4-FFF2-40B4-BE49-F238E27FC236}">
                <a16:creationId xmlns:a16="http://schemas.microsoft.com/office/drawing/2014/main" id="{A1109F6D-6C95-80AA-CB44-AC9E30B790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71" y="1132113"/>
            <a:ext cx="7418615" cy="55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0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7363</TotalTime>
  <Words>356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Office Theme</vt:lpstr>
      <vt:lpstr>Lab Notebook Management Sample, Data, and File Organization</vt:lpstr>
      <vt:lpstr>Notebook organization is critical</vt:lpstr>
      <vt:lpstr>Adopt a system EARLY!</vt:lpstr>
      <vt:lpstr>Must-haves in notebook entries</vt:lpstr>
      <vt:lpstr>Utilize a number system</vt:lpstr>
      <vt:lpstr>Utilize a number system: Table of Contents</vt:lpstr>
      <vt:lpstr>Utilize a number system: Sample organization</vt:lpstr>
      <vt:lpstr>Utilize a number system: Notebook keeping</vt:lpstr>
      <vt:lpstr>Utilize a number system: Notebook keeping</vt:lpstr>
      <vt:lpstr>Utilize a number system: Notebook keeping</vt:lpstr>
      <vt:lpstr>Utilize a number system: File organization</vt:lpstr>
      <vt:lpstr>Example #1 of utilizing the number system</vt:lpstr>
      <vt:lpstr>PowerPoint Presentation</vt:lpstr>
      <vt:lpstr>PowerPoint Presentation</vt:lpstr>
      <vt:lpstr>PowerPoint Presentation</vt:lpstr>
      <vt:lpstr>Example #2 of utilizing the number system</vt:lpstr>
      <vt:lpstr>Advice</vt:lpstr>
      <vt:lpstr>Key Takeaways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Notebook Management: Data and File Organization</dc:title>
  <dc:creator>Chelsea Thorsheim</dc:creator>
  <cp:lastModifiedBy>Candace Cain</cp:lastModifiedBy>
  <cp:revision>10</cp:revision>
  <dcterms:created xsi:type="dcterms:W3CDTF">2023-08-16T20:54:43Z</dcterms:created>
  <dcterms:modified xsi:type="dcterms:W3CDTF">2024-08-21T20:42:20Z</dcterms:modified>
</cp:coreProperties>
</file>