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63"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2144"/>
  </p:normalViewPr>
  <p:slideViewPr>
    <p:cSldViewPr snapToGrid="0" snapToObjects="1">
      <p:cViewPr varScale="1">
        <p:scale>
          <a:sx n="110" d="100"/>
          <a:sy n="110" d="100"/>
        </p:scale>
        <p:origin x="184"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E0635-DDE7-7F48-86F6-87E651B3D5CC}"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17BD2-A5EA-1246-A268-F988A02DEF29}" type="slidenum">
              <a:rPr lang="en-US" smtClean="0"/>
              <a:t>‹#›</a:t>
            </a:fld>
            <a:endParaRPr lang="en-US"/>
          </a:p>
        </p:txBody>
      </p:sp>
    </p:spTree>
    <p:extLst>
      <p:ext uri="{BB962C8B-B14F-4D97-AF65-F5344CB8AC3E}">
        <p14:creationId xmlns:p14="http://schemas.microsoft.com/office/powerpoint/2010/main" val="16099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2684ecb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2684ecb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266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7a3c97bb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7a3c97bb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608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a3c97bb5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a3c97bb5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extLst>
      <p:ext uri="{BB962C8B-B14F-4D97-AF65-F5344CB8AC3E}">
        <p14:creationId xmlns:p14="http://schemas.microsoft.com/office/powerpoint/2010/main" val="346914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2335cdb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52335cdb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Every year we put together career discovery groups of professionals from different sectors, and focused career groups for students to explore, compare, and contrast different career options. These groups are formed based on alumni availability, and current student interests. A majority of students are inclined towards learning more about Industry and alternative career paths. Although, earlier career graduate students gravitate towards more career discovery based groups to compare and contrast what they are learning in an academic setting to other job sectors. </a:t>
            </a:r>
            <a:endParaRPr sz="1000" dirty="0"/>
          </a:p>
          <a:p>
            <a:pPr marL="0" lvl="0" indent="0" algn="l" rtl="0">
              <a:spcBef>
                <a:spcPts val="0"/>
              </a:spcBef>
              <a:spcAft>
                <a:spcPts val="0"/>
              </a:spcAft>
              <a:buNone/>
            </a:pPr>
            <a:endParaRPr sz="1000" dirty="0"/>
          </a:p>
          <a:p>
            <a:pPr marL="0" lvl="0" indent="0" algn="l" rtl="0">
              <a:lnSpc>
                <a:spcPct val="115000"/>
              </a:lnSpc>
              <a:spcBef>
                <a:spcPts val="0"/>
              </a:spcBef>
              <a:spcAft>
                <a:spcPts val="0"/>
              </a:spcAft>
              <a:buClr>
                <a:schemeClr val="dk1"/>
              </a:buClr>
              <a:buSzPts val="1100"/>
              <a:buFont typeface="Arial"/>
              <a:buNone/>
            </a:pPr>
            <a:r>
              <a:rPr lang="en" sz="1000" dirty="0">
                <a:solidFill>
                  <a:srgbClr val="595959"/>
                </a:solidFill>
              </a:rPr>
              <a:t>Career Group Areas (based on BGS categorization)</a:t>
            </a:r>
            <a:endParaRPr sz="1000" dirty="0">
              <a:solidFill>
                <a:srgbClr val="595959"/>
              </a:solidFill>
            </a:endParaRPr>
          </a:p>
          <a:p>
            <a:pPr marL="457200" lvl="0" indent="-292100" algn="l" rtl="0">
              <a:lnSpc>
                <a:spcPct val="115000"/>
              </a:lnSpc>
              <a:spcBef>
                <a:spcPts val="1200"/>
              </a:spcBef>
              <a:spcAft>
                <a:spcPts val="0"/>
              </a:spcAft>
              <a:buClr>
                <a:srgbClr val="595959"/>
              </a:buClr>
              <a:buSzPts val="1000"/>
              <a:buChar char="●"/>
            </a:pPr>
            <a:r>
              <a:rPr lang="en" sz="1000" dirty="0">
                <a:solidFill>
                  <a:srgbClr val="595959"/>
                </a:solidFill>
              </a:rPr>
              <a:t>Academic Research </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Communications </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Business/Financial</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Government/Nonprofit Research</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Industry </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Research Clinicians</a:t>
            </a:r>
            <a:endParaRPr sz="1000" dirty="0">
              <a:solidFill>
                <a:srgbClr val="595959"/>
              </a:solidFill>
            </a:endParaRPr>
          </a:p>
          <a:p>
            <a:pPr marL="457200" lvl="0" indent="-292100" algn="l" rtl="0">
              <a:lnSpc>
                <a:spcPct val="115000"/>
              </a:lnSpc>
              <a:spcBef>
                <a:spcPts val="0"/>
              </a:spcBef>
              <a:spcAft>
                <a:spcPts val="0"/>
              </a:spcAft>
              <a:buClr>
                <a:srgbClr val="595959"/>
              </a:buClr>
              <a:buSzPts val="1000"/>
              <a:buChar char="●"/>
            </a:pPr>
            <a:r>
              <a:rPr lang="en" sz="1000" dirty="0">
                <a:solidFill>
                  <a:srgbClr val="595959"/>
                </a:solidFill>
              </a:rPr>
              <a:t>Academic Research/Teaching</a:t>
            </a:r>
            <a:endParaRPr sz="1000" dirty="0"/>
          </a:p>
        </p:txBody>
      </p:sp>
    </p:spTree>
    <p:extLst>
      <p:ext uri="{BB962C8B-B14F-4D97-AF65-F5344CB8AC3E}">
        <p14:creationId xmlns:p14="http://schemas.microsoft.com/office/powerpoint/2010/main" val="422715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01b3907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01b3907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18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FF6-C57D-E545-BEDF-9A6DB7439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DE7BA8-46EF-8C43-97A6-9888E32C8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D816D-DE8F-4640-9670-1DF3874E372B}"/>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17CC8EE2-647E-4847-80E5-5A2A8FB13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FFEAF-0BE8-E44E-B1BB-91042DE1DC9D}"/>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340257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3AC2-A142-9A45-9632-A73F7DC3B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75099-4F39-A643-81E7-EA4FC5A57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B33D9-BA50-9C44-B332-E59FC3CD93A3}"/>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F7BF3BD9-B388-7844-8AAE-1949DE655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0FA7A-00D0-1749-8F7A-AACF070BD71F}"/>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5044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C6612-BF5C-0544-B008-6C2E04C7E8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357F6-4539-534E-99C4-612DA9BEBD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C5E72-C985-224B-8E4A-5125DD0041E0}"/>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A320AEBE-C988-194E-9CB0-5FDBED738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2C950-F2CE-F246-A76E-A40D0EE9CD27}"/>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348659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55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F156-021C-6545-9F71-A93FB9E8B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34A0E-07E1-4D4C-9EF7-986A183B27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3FE92-AB40-7F46-8A4C-B017A7C7EFA3}"/>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F5504414-911F-1F44-883F-1BD75C250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00AAA-0151-5C45-8662-5C52AB04088F}"/>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26712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D316-038C-EB43-9D8E-013CEF6C7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DACC-49D0-3A48-9550-066CA1B985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126B04-F4D7-B94A-89A5-D6CF791D9734}"/>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C11A9068-F8EE-C14B-915E-28B3B0E05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34AF9-1CE5-4743-A088-9374A7D99CA8}"/>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110815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8B9E-0559-B141-9912-A7B1DD98B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40E71-55D1-8D41-BF66-C4CE303AFB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B6C4F-983A-2F45-B54A-8769961E0D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DB23F-0E92-5640-8FDE-74EBF1C83389}"/>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6" name="Footer Placeholder 5">
            <a:extLst>
              <a:ext uri="{FF2B5EF4-FFF2-40B4-BE49-F238E27FC236}">
                <a16:creationId xmlns:a16="http://schemas.microsoft.com/office/drawing/2014/main" id="{3C2DB63A-1DED-C446-A0E1-48A3080B1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F10D9-6F2F-8342-AD7B-23B061CA33DC}"/>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402745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BF89-6987-1B45-AFDA-55D5D264D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8AF9B-B9CE-4D45-8A7F-788F9E285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EDAF6B-5F0E-5141-B819-4DA96E8FBB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D25C8-2282-544C-9F7E-FEF2E2174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E5EEDD-545D-9840-AB0F-D2FF89E552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03B07-C7DF-4546-B05B-77259E3E4280}"/>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8" name="Footer Placeholder 7">
            <a:extLst>
              <a:ext uri="{FF2B5EF4-FFF2-40B4-BE49-F238E27FC236}">
                <a16:creationId xmlns:a16="http://schemas.microsoft.com/office/drawing/2014/main" id="{D1C791A9-F086-8A44-B0B1-9C39113D8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FE35F-301C-4547-B5FB-319C80738D78}"/>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335269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3D1-BE7F-AB47-B7B4-FAA75DBF5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32D92-8E0B-6341-AF06-B4F8BD7A2403}"/>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4" name="Footer Placeholder 3">
            <a:extLst>
              <a:ext uri="{FF2B5EF4-FFF2-40B4-BE49-F238E27FC236}">
                <a16:creationId xmlns:a16="http://schemas.microsoft.com/office/drawing/2014/main" id="{3DE42761-A22A-174F-99DA-2D2DDC1B84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577A1D-9F4D-184D-99B0-301ACD824DC5}"/>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50954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3A0B9-32CA-A548-95FF-BFCF4F3EB76C}"/>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3" name="Footer Placeholder 2">
            <a:extLst>
              <a:ext uri="{FF2B5EF4-FFF2-40B4-BE49-F238E27FC236}">
                <a16:creationId xmlns:a16="http://schemas.microsoft.com/office/drawing/2014/main" id="{8F28D83D-0EFE-E245-8E01-539134F54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CE2D3-374D-A047-8005-1ECDFC0842C5}"/>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74729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159B-1503-854C-8888-52BDF3BA3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25DEC-3D43-6841-B3EF-1A8277A16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17DEB-98E4-1748-BD39-B0FDD53D0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293735-DC3E-524A-96C6-E8170271B7EB}"/>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6" name="Footer Placeholder 5">
            <a:extLst>
              <a:ext uri="{FF2B5EF4-FFF2-40B4-BE49-F238E27FC236}">
                <a16:creationId xmlns:a16="http://schemas.microsoft.com/office/drawing/2014/main" id="{0592DDA9-D053-C846-A79D-5DF9DC5FC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1F9CE-1037-8143-9E3D-E7E993D12AD9}"/>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406453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F76F-E11D-0346-8678-9975A8A05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A27EF1-CC97-DC46-8D25-6AC2C2B41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6CF6DE-3AAD-7149-A092-23496077A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6F3EB-C08C-A34B-BF9A-C231C53F6DE4}"/>
              </a:ext>
            </a:extLst>
          </p:cNvPr>
          <p:cNvSpPr>
            <a:spLocks noGrp="1"/>
          </p:cNvSpPr>
          <p:nvPr>
            <p:ph type="dt" sz="half" idx="10"/>
          </p:nvPr>
        </p:nvSpPr>
        <p:spPr/>
        <p:txBody>
          <a:bodyPr/>
          <a:lstStyle/>
          <a:p>
            <a:fld id="{4E44A312-D073-114A-B20B-30F66F323A4F}" type="datetimeFigureOut">
              <a:rPr lang="en-US" smtClean="0"/>
              <a:t>8/21/24</a:t>
            </a:fld>
            <a:endParaRPr lang="en-US"/>
          </a:p>
        </p:txBody>
      </p:sp>
      <p:sp>
        <p:nvSpPr>
          <p:cNvPr id="6" name="Footer Placeholder 5">
            <a:extLst>
              <a:ext uri="{FF2B5EF4-FFF2-40B4-BE49-F238E27FC236}">
                <a16:creationId xmlns:a16="http://schemas.microsoft.com/office/drawing/2014/main" id="{0AAA794B-E952-D345-8A7A-CB5824B0D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E09BF-EF8F-484F-92B2-EB2DB447DB9D}"/>
              </a:ext>
            </a:extLst>
          </p:cNvPr>
          <p:cNvSpPr>
            <a:spLocks noGrp="1"/>
          </p:cNvSpPr>
          <p:nvPr>
            <p:ph type="sldNum" sz="quarter" idx="12"/>
          </p:nvPr>
        </p:nvSpPr>
        <p:spPr/>
        <p:txBody>
          <a:bodyPr/>
          <a:lstStyle/>
          <a:p>
            <a:fld id="{FA09EADF-B8E3-EC44-AA3C-A3F3FBCD9CD8}" type="slidenum">
              <a:rPr lang="en-US" smtClean="0"/>
              <a:t>‹#›</a:t>
            </a:fld>
            <a:endParaRPr lang="en-US"/>
          </a:p>
        </p:txBody>
      </p:sp>
    </p:spTree>
    <p:extLst>
      <p:ext uri="{BB962C8B-B14F-4D97-AF65-F5344CB8AC3E}">
        <p14:creationId xmlns:p14="http://schemas.microsoft.com/office/powerpoint/2010/main" val="211223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1382D-7D4F-1741-9C6F-4BD9DD3FD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4B87B-CD56-694D-B8C5-F4B79FFF7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69047-FAA3-5C44-977D-E808C841D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4A312-D073-114A-B20B-30F66F323A4F}" type="datetimeFigureOut">
              <a:rPr lang="en-US" smtClean="0"/>
              <a:t>8/21/24</a:t>
            </a:fld>
            <a:endParaRPr lang="en-US"/>
          </a:p>
        </p:txBody>
      </p:sp>
      <p:sp>
        <p:nvSpPr>
          <p:cNvPr id="5" name="Footer Placeholder 4">
            <a:extLst>
              <a:ext uri="{FF2B5EF4-FFF2-40B4-BE49-F238E27FC236}">
                <a16:creationId xmlns:a16="http://schemas.microsoft.com/office/drawing/2014/main" id="{CFD9D443-2E9E-2A48-AAA8-31D51A3D7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39E00-9D01-FD4D-98B5-1358B05F3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9EADF-B8E3-EC44-AA3C-A3F3FBCD9CD8}" type="slidenum">
              <a:rPr lang="en-US" smtClean="0"/>
              <a:t>‹#›</a:t>
            </a:fld>
            <a:endParaRPr lang="en-US"/>
          </a:p>
        </p:txBody>
      </p:sp>
    </p:spTree>
    <p:extLst>
      <p:ext uri="{BB962C8B-B14F-4D97-AF65-F5344CB8AC3E}">
        <p14:creationId xmlns:p14="http://schemas.microsoft.com/office/powerpoint/2010/main" val="363824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kapodaca@pennmedicine.upenn.edu"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mailto:arkas@pennmedicine.upenn.edu" TargetMode="External"/><Relationship Id="rId4" Type="http://schemas.openxmlformats.org/officeDocument/2006/relationships/hyperlink" Target="mailto:Emily.Daley1@pennmedicine.upenn.edu"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 y="4247909"/>
            <a:ext cx="12192004" cy="2583247"/>
          </a:xfrm>
          <a:prstGeom prst="rect">
            <a:avLst/>
          </a:prstGeom>
          <a:noFill/>
          <a:ln>
            <a:noFill/>
          </a:ln>
        </p:spPr>
      </p:pic>
      <p:sp>
        <p:nvSpPr>
          <p:cNvPr id="55" name="Google Shape;55;p13"/>
          <p:cNvSpPr txBox="1">
            <a:spLocks noGrp="1"/>
          </p:cNvSpPr>
          <p:nvPr>
            <p:ph type="ctrTitle"/>
          </p:nvPr>
        </p:nvSpPr>
        <p:spPr>
          <a:xfrm>
            <a:off x="415610" y="992767"/>
            <a:ext cx="11575761" cy="1403192"/>
          </a:xfrm>
          <a:prstGeom prst="rect">
            <a:avLst/>
          </a:prstGeom>
        </p:spPr>
        <p:txBody>
          <a:bodyPr spcFirstLastPara="1" vert="horz" wrap="square" lIns="121900" tIns="121900" rIns="121900" bIns="121900" rtlCol="0" anchor="b" anchorCtr="0">
            <a:normAutofit fontScale="90000"/>
          </a:bodyPr>
          <a:lstStyle/>
          <a:p>
            <a:pPr>
              <a:spcBef>
                <a:spcPts val="0"/>
              </a:spcBef>
            </a:pPr>
            <a:r>
              <a:rPr lang="en" dirty="0"/>
              <a:t>Career Paths Mentoring Program (CPMP)</a:t>
            </a:r>
            <a:endParaRPr dirty="0"/>
          </a:p>
        </p:txBody>
      </p:sp>
      <p:sp>
        <p:nvSpPr>
          <p:cNvPr id="57" name="Google Shape;57;p13"/>
          <p:cNvSpPr txBox="1">
            <a:spLocks noGrp="1"/>
          </p:cNvSpPr>
          <p:nvPr>
            <p:ph type="subTitle" idx="1"/>
          </p:nvPr>
        </p:nvSpPr>
        <p:spPr>
          <a:xfrm>
            <a:off x="3202520" y="2534368"/>
            <a:ext cx="6277146" cy="1056800"/>
          </a:xfrm>
          <a:prstGeom prst="rect">
            <a:avLst/>
          </a:prstGeom>
        </p:spPr>
        <p:txBody>
          <a:bodyPr spcFirstLastPara="1" vert="horz" wrap="square" lIns="121900" tIns="121900" rIns="121900" bIns="121900" rtlCol="0" anchor="t" anchorCtr="0">
            <a:normAutofit fontScale="92500"/>
          </a:bodyPr>
          <a:lstStyle/>
          <a:p>
            <a:pPr>
              <a:spcBef>
                <a:spcPts val="0"/>
              </a:spcBef>
            </a:pPr>
            <a:r>
              <a:rPr lang="en" b="1" dirty="0"/>
              <a:t>CPMP Coordinators:</a:t>
            </a:r>
            <a:endParaRPr b="1" dirty="0"/>
          </a:p>
          <a:p>
            <a:pPr>
              <a:spcBef>
                <a:spcPts val="0"/>
              </a:spcBef>
            </a:pPr>
            <a:r>
              <a:rPr lang="en" dirty="0"/>
              <a:t>Kim Apodaca, Emily Daley, &amp; Aradhana </a:t>
            </a:r>
            <a:r>
              <a:rPr lang="en" dirty="0" err="1"/>
              <a:t>Kasimsetty</a:t>
            </a:r>
            <a:endParaRPr dirty="0"/>
          </a:p>
        </p:txBody>
      </p:sp>
    </p:spTree>
    <p:extLst>
      <p:ext uri="{BB962C8B-B14F-4D97-AF65-F5344CB8AC3E}">
        <p14:creationId xmlns:p14="http://schemas.microsoft.com/office/powerpoint/2010/main" val="304618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 y="3729577"/>
            <a:ext cx="12192004" cy="3101579"/>
          </a:xfrm>
          <a:prstGeom prst="rect">
            <a:avLst/>
          </a:prstGeom>
          <a:noFill/>
          <a:ln>
            <a:noFill/>
          </a:ln>
        </p:spPr>
      </p:pic>
      <p:sp>
        <p:nvSpPr>
          <p:cNvPr id="63" name="Google Shape;63;p14"/>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rmAutofit fontScale="90000"/>
          </a:bodyPr>
          <a:lstStyle/>
          <a:p>
            <a:r>
              <a:rPr lang="en"/>
              <a:t>What Career Paths do Penn BGS PhD’s Pursue?</a:t>
            </a:r>
            <a:endParaRPr/>
          </a:p>
        </p:txBody>
      </p:sp>
      <p:sp>
        <p:nvSpPr>
          <p:cNvPr id="65" name="Google Shape;65;p14"/>
          <p:cNvSpPr txBox="1"/>
          <p:nvPr/>
        </p:nvSpPr>
        <p:spPr>
          <a:xfrm>
            <a:off x="7901052" y="867963"/>
            <a:ext cx="4014000" cy="5216772"/>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t" anchorCtr="0">
            <a:spAutoFit/>
          </a:bodyPr>
          <a:lstStyle/>
          <a:p>
            <a:r>
              <a:rPr lang="en" sz="2200" b="1" dirty="0"/>
              <a:t>Current Jobs for Penn Graduates</a:t>
            </a:r>
            <a:endParaRPr sz="2200" b="1" dirty="0"/>
          </a:p>
          <a:p>
            <a:endParaRPr sz="2400" b="1" dirty="0"/>
          </a:p>
          <a:p>
            <a:pPr marL="609585" indent="-406390">
              <a:buSzPts val="1200"/>
              <a:buChar char="●"/>
            </a:pPr>
            <a:r>
              <a:rPr lang="en" sz="1700" dirty="0"/>
              <a:t>PhD programs focus on academic career trajectories</a:t>
            </a:r>
            <a:endParaRPr sz="1700" dirty="0"/>
          </a:p>
          <a:p>
            <a:pPr marL="609585"/>
            <a:endParaRPr sz="1700" dirty="0"/>
          </a:p>
          <a:p>
            <a:pPr marL="609585" indent="-406390">
              <a:buClr>
                <a:schemeClr val="dk1"/>
              </a:buClr>
              <a:buSzPts val="1200"/>
              <a:buChar char="●"/>
            </a:pPr>
            <a:r>
              <a:rPr lang="en" sz="1700" dirty="0">
                <a:solidFill>
                  <a:schemeClr val="dk1"/>
                </a:solidFill>
              </a:rPr>
              <a:t>37% of BGS graduates hold industry roles, but these roles are not well understood by PhD Students</a:t>
            </a:r>
            <a:endParaRPr sz="1700" dirty="0">
              <a:solidFill>
                <a:schemeClr val="dk1"/>
              </a:solidFill>
            </a:endParaRPr>
          </a:p>
          <a:p>
            <a:pPr marL="609585"/>
            <a:endParaRPr sz="1700" dirty="0">
              <a:solidFill>
                <a:schemeClr val="dk1"/>
              </a:solidFill>
            </a:endParaRPr>
          </a:p>
          <a:p>
            <a:pPr marL="609585" indent="-406390">
              <a:buSzPts val="1200"/>
              <a:buChar char="●"/>
            </a:pPr>
            <a:r>
              <a:rPr lang="en" sz="1700" dirty="0"/>
              <a:t>26% of BGS graduates hold “Alternative Career Paths” which are </a:t>
            </a:r>
            <a:r>
              <a:rPr lang="en" sz="1700" i="1" dirty="0"/>
              <a:t>not </a:t>
            </a:r>
            <a:r>
              <a:rPr lang="en" sz="1700" dirty="0"/>
              <a:t>discussed or advertised to current PhD Students</a:t>
            </a:r>
            <a:endParaRPr sz="1700" dirty="0"/>
          </a:p>
          <a:p>
            <a:endParaRPr sz="2400" dirty="0"/>
          </a:p>
          <a:p>
            <a:pPr algn="ctr"/>
            <a:r>
              <a:rPr lang="en" sz="2200" dirty="0">
                <a:solidFill>
                  <a:schemeClr val="dk1"/>
                </a:solidFill>
              </a:rPr>
              <a:t>PhD students have a lack of exposure for a </a:t>
            </a:r>
            <a:r>
              <a:rPr lang="en" sz="2200" b="1" dirty="0">
                <a:solidFill>
                  <a:schemeClr val="dk1"/>
                </a:solidFill>
              </a:rPr>
              <a:t>majority</a:t>
            </a:r>
            <a:r>
              <a:rPr lang="en" sz="2200" dirty="0">
                <a:solidFill>
                  <a:schemeClr val="dk1"/>
                </a:solidFill>
              </a:rPr>
              <a:t> (63%) of </a:t>
            </a:r>
            <a:r>
              <a:rPr lang="en" sz="2200" b="1" dirty="0">
                <a:solidFill>
                  <a:schemeClr val="dk1"/>
                </a:solidFill>
              </a:rPr>
              <a:t>Current PhD Alumni Jobs</a:t>
            </a:r>
            <a:endParaRPr sz="2200" dirty="0"/>
          </a:p>
        </p:txBody>
      </p:sp>
      <p:sp>
        <p:nvSpPr>
          <p:cNvPr id="67" name="Google Shape;67;p14"/>
          <p:cNvSpPr/>
          <p:nvPr/>
        </p:nvSpPr>
        <p:spPr>
          <a:xfrm>
            <a:off x="790261" y="6303537"/>
            <a:ext cx="3874335" cy="503961"/>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8" name="Google Shape;68;p14"/>
          <p:cNvSpPr txBox="1"/>
          <p:nvPr/>
        </p:nvSpPr>
        <p:spPr>
          <a:xfrm>
            <a:off x="790261" y="6326925"/>
            <a:ext cx="3865012" cy="492402"/>
          </a:xfrm>
          <a:prstGeom prst="rect">
            <a:avLst/>
          </a:prstGeom>
          <a:noFill/>
          <a:ln>
            <a:noFill/>
          </a:ln>
        </p:spPr>
        <p:txBody>
          <a:bodyPr spcFirstLastPara="1" wrap="square" lIns="121900" tIns="121900" rIns="121900" bIns="121900" anchor="t" anchorCtr="0">
            <a:spAutoFit/>
          </a:bodyPr>
          <a:lstStyle/>
          <a:p>
            <a:pPr algn="ctr"/>
            <a:r>
              <a:rPr lang="en" sz="1600" dirty="0">
                <a:solidFill>
                  <a:schemeClr val="dk1"/>
                </a:solidFill>
                <a:highlight>
                  <a:schemeClr val="lt1"/>
                </a:highlight>
              </a:rPr>
              <a:t>Data Courtesy of BGS Career Development</a:t>
            </a:r>
            <a:endParaRPr sz="1600" dirty="0">
              <a:solidFill>
                <a:schemeClr val="dk1"/>
              </a:solidFill>
              <a:highlight>
                <a:schemeClr val="lt1"/>
              </a:highlight>
            </a:endParaRPr>
          </a:p>
        </p:txBody>
      </p:sp>
      <p:pic>
        <p:nvPicPr>
          <p:cNvPr id="3" name="Picture 2">
            <a:extLst>
              <a:ext uri="{FF2B5EF4-FFF2-40B4-BE49-F238E27FC236}">
                <a16:creationId xmlns:a16="http://schemas.microsoft.com/office/drawing/2014/main" id="{C14BE91C-D1DA-2E4E-8F28-33A4193BBDF2}"/>
              </a:ext>
            </a:extLst>
          </p:cNvPr>
          <p:cNvPicPr>
            <a:picLocks noChangeAspect="1"/>
          </p:cNvPicPr>
          <p:nvPr/>
        </p:nvPicPr>
        <p:blipFill>
          <a:blip r:embed="rId4"/>
          <a:stretch>
            <a:fillRect/>
          </a:stretch>
        </p:blipFill>
        <p:spPr>
          <a:xfrm>
            <a:off x="239943" y="867963"/>
            <a:ext cx="7421167" cy="5216772"/>
          </a:xfrm>
          <a:prstGeom prst="rect">
            <a:avLst/>
          </a:prstGeom>
        </p:spPr>
      </p:pic>
    </p:spTree>
    <p:extLst>
      <p:ext uri="{BB962C8B-B14F-4D97-AF65-F5344CB8AC3E}">
        <p14:creationId xmlns:p14="http://schemas.microsoft.com/office/powerpoint/2010/main" val="214646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4" y="4280186"/>
            <a:ext cx="12192004" cy="2577814"/>
          </a:xfrm>
          <a:prstGeom prst="rect">
            <a:avLst/>
          </a:prstGeom>
          <a:noFill/>
          <a:ln>
            <a:noFill/>
          </a:ln>
        </p:spPr>
      </p:pic>
      <p:sp>
        <p:nvSpPr>
          <p:cNvPr id="83" name="Google Shape;83;p16"/>
          <p:cNvSpPr txBox="1">
            <a:spLocks noGrp="1"/>
          </p:cNvSpPr>
          <p:nvPr>
            <p:ph type="title"/>
          </p:nvPr>
        </p:nvSpPr>
        <p:spPr>
          <a:xfrm>
            <a:off x="267600" y="95656"/>
            <a:ext cx="11656795" cy="763600"/>
          </a:xfrm>
          <a:prstGeom prst="rect">
            <a:avLst/>
          </a:prstGeom>
        </p:spPr>
        <p:txBody>
          <a:bodyPr spcFirstLastPara="1" vert="horz" wrap="square" lIns="121900" tIns="121900" rIns="121900" bIns="121900" rtlCol="0" anchor="t" anchorCtr="0">
            <a:normAutofit fontScale="90000"/>
          </a:bodyPr>
          <a:lstStyle/>
          <a:p>
            <a:r>
              <a:rPr lang="en" dirty="0"/>
              <a:t>CPMP – A Program for Current PhD Job Preparedness</a:t>
            </a:r>
            <a:endParaRPr dirty="0"/>
          </a:p>
        </p:txBody>
      </p:sp>
      <p:sp>
        <p:nvSpPr>
          <p:cNvPr id="85" name="Google Shape;85;p16"/>
          <p:cNvSpPr txBox="1">
            <a:spLocks noGrp="1"/>
          </p:cNvSpPr>
          <p:nvPr>
            <p:ph type="body" idx="1"/>
          </p:nvPr>
        </p:nvSpPr>
        <p:spPr>
          <a:xfrm>
            <a:off x="277792" y="1146176"/>
            <a:ext cx="5775767" cy="2847090"/>
          </a:xfrm>
          <a:prstGeom prst="rect">
            <a:avLst/>
          </a:prstGeom>
        </p:spPr>
        <p:txBody>
          <a:bodyPr spcFirstLastPara="1" vert="horz" wrap="square" lIns="121900" tIns="121900" rIns="121900" bIns="121900" rtlCol="0" anchor="t" anchorCtr="0">
            <a:normAutofit fontScale="70000" lnSpcReduction="20000"/>
          </a:bodyPr>
          <a:lstStyle/>
          <a:p>
            <a:pPr>
              <a:spcBef>
                <a:spcPts val="1600"/>
              </a:spcBef>
            </a:pPr>
            <a:r>
              <a:rPr lang="en" sz="2600" dirty="0"/>
              <a:t>BGS Alumni are recruited to be mentors and are committed to small group meetings with students for the academic year on a monthly basis</a:t>
            </a:r>
          </a:p>
          <a:p>
            <a:pPr>
              <a:spcBef>
                <a:spcPts val="1600"/>
              </a:spcBef>
            </a:pPr>
            <a:r>
              <a:rPr lang="en" sz="2600" dirty="0"/>
              <a:t>Students can select from mentor groups based upon their career interests </a:t>
            </a:r>
          </a:p>
          <a:p>
            <a:pPr>
              <a:spcBef>
                <a:spcPts val="1600"/>
              </a:spcBef>
            </a:pPr>
            <a:r>
              <a:rPr lang="en" sz="2600" dirty="0"/>
              <a:t>CPMP is 100% virtual to encourage mentors from all locations and schedules to be able to participate</a:t>
            </a:r>
          </a:p>
          <a:p>
            <a:pPr>
              <a:spcBef>
                <a:spcPts val="1600"/>
              </a:spcBef>
            </a:pPr>
            <a:r>
              <a:rPr lang="en" sz="2600" dirty="0"/>
              <a:t>Students from all BGS Programs can sign-up</a:t>
            </a:r>
          </a:p>
          <a:p>
            <a:pPr marL="186262" indent="0">
              <a:buNone/>
            </a:pPr>
            <a:endParaRPr dirty="0"/>
          </a:p>
        </p:txBody>
      </p:sp>
      <p:sp>
        <p:nvSpPr>
          <p:cNvPr id="8" name="Google Shape;72;p15">
            <a:extLst>
              <a:ext uri="{FF2B5EF4-FFF2-40B4-BE49-F238E27FC236}">
                <a16:creationId xmlns:a16="http://schemas.microsoft.com/office/drawing/2014/main" id="{3EADBB9F-E4E1-FB4F-8DB4-F06B9188293F}"/>
              </a:ext>
            </a:extLst>
          </p:cNvPr>
          <p:cNvSpPr txBox="1">
            <a:spLocks noGrp="1"/>
          </p:cNvSpPr>
          <p:nvPr>
            <p:ph type="body" idx="2"/>
          </p:nvPr>
        </p:nvSpPr>
        <p:spPr>
          <a:xfrm>
            <a:off x="6331355" y="477456"/>
            <a:ext cx="5447924" cy="3973628"/>
          </a:xfrm>
          <a:prstGeom prst="rect">
            <a:avLst/>
          </a:prstGeom>
          <a:noFill/>
        </p:spPr>
        <p:txBody>
          <a:bodyPr spcFirstLastPara="1" wrap="square" lIns="91425" tIns="91425" rIns="91425" bIns="91425" anchor="t" anchorCtr="0">
            <a:noAutofit/>
          </a:bodyPr>
          <a:lstStyle/>
          <a:p>
            <a:pPr marL="0" lvl="0" indent="0" algn="l" rtl="0">
              <a:lnSpc>
                <a:spcPct val="100000"/>
              </a:lnSpc>
              <a:spcBef>
                <a:spcPts val="2200"/>
              </a:spcBef>
              <a:spcAft>
                <a:spcPts val="0"/>
              </a:spcAft>
              <a:buNone/>
            </a:pPr>
            <a:r>
              <a:rPr lang="en" sz="2000" b="1" dirty="0">
                <a:solidFill>
                  <a:schemeClr val="dk1"/>
                </a:solidFill>
                <a:highlight>
                  <a:srgbClr val="FFFFFF"/>
                </a:highlight>
              </a:rPr>
              <a:t>Goals of the Program:</a:t>
            </a:r>
            <a:endParaRPr sz="2000" b="1" dirty="0">
              <a:solidFill>
                <a:schemeClr val="dk1"/>
              </a:solidFill>
              <a:highlight>
                <a:srgbClr val="FFFFFF"/>
              </a:highlight>
            </a:endParaRPr>
          </a:p>
          <a:p>
            <a:pPr marL="647700" lvl="0" indent="-317500" algn="l" rtl="0">
              <a:lnSpc>
                <a:spcPct val="100000"/>
              </a:lnSpc>
              <a:spcBef>
                <a:spcPts val="2200"/>
              </a:spcBef>
              <a:spcAft>
                <a:spcPts val="0"/>
              </a:spcAft>
              <a:buClr>
                <a:schemeClr val="dk1"/>
              </a:buClr>
              <a:buSzPct val="74000"/>
              <a:buFont typeface="System Font Regular"/>
              <a:buChar char="•"/>
            </a:pPr>
            <a:r>
              <a:rPr lang="en" sz="1800" dirty="0">
                <a:solidFill>
                  <a:schemeClr val="dk1"/>
                </a:solidFill>
                <a:highlight>
                  <a:srgbClr val="FFFFFF"/>
                </a:highlight>
              </a:rPr>
              <a:t>Facilitate frequent and long-lasting interactions </a:t>
            </a:r>
            <a:r>
              <a:rPr lang="en-US" sz="1800" dirty="0">
                <a:solidFill>
                  <a:schemeClr val="dk1"/>
                </a:solidFill>
                <a:highlight>
                  <a:srgbClr val="FFFFFF"/>
                </a:highlight>
              </a:rPr>
              <a:t>between trainees and alumni</a:t>
            </a:r>
          </a:p>
          <a:p>
            <a:pPr marL="647700" lvl="0" indent="-317500" algn="l" rtl="0">
              <a:lnSpc>
                <a:spcPct val="100000"/>
              </a:lnSpc>
              <a:spcBef>
                <a:spcPts val="2200"/>
              </a:spcBef>
              <a:spcAft>
                <a:spcPts val="0"/>
              </a:spcAft>
              <a:buClr>
                <a:schemeClr val="dk1"/>
              </a:buClr>
              <a:buSzPct val="74000"/>
              <a:buFont typeface="System Font Regular"/>
              <a:buChar char="•"/>
            </a:pPr>
            <a:r>
              <a:rPr lang="en-US" sz="1800" dirty="0">
                <a:solidFill>
                  <a:schemeClr val="dk1"/>
                </a:solidFill>
                <a:highlight>
                  <a:srgbClr val="FFFFFF"/>
                </a:highlight>
              </a:rPr>
              <a:t>Encourage networking and professional development including relationship building, teamwork, and mentoring</a:t>
            </a:r>
          </a:p>
          <a:p>
            <a:pPr marL="647700" lvl="0" indent="-317500" algn="l" rtl="0">
              <a:lnSpc>
                <a:spcPct val="100000"/>
              </a:lnSpc>
              <a:spcBef>
                <a:spcPts val="2200"/>
              </a:spcBef>
              <a:spcAft>
                <a:spcPts val="0"/>
              </a:spcAft>
              <a:buClr>
                <a:schemeClr val="dk1"/>
              </a:buClr>
              <a:buSzPct val="74000"/>
              <a:buFont typeface="System Font Regular"/>
              <a:buChar char="•"/>
            </a:pPr>
            <a:r>
              <a:rPr lang="en-US" sz="1800" dirty="0">
                <a:solidFill>
                  <a:schemeClr val="dk1"/>
                </a:solidFill>
                <a:highlight>
                  <a:srgbClr val="FFFFFF"/>
                </a:highlight>
              </a:rPr>
              <a:t>Provide advice on exploratory approaches to different career paths to effectively compare and contrast future career options </a:t>
            </a:r>
          </a:p>
          <a:p>
            <a:pPr marL="0" lvl="0" indent="0" algn="l" rtl="0">
              <a:lnSpc>
                <a:spcPct val="127500"/>
              </a:lnSpc>
              <a:spcBef>
                <a:spcPts val="2600"/>
              </a:spcBef>
              <a:spcAft>
                <a:spcPts val="0"/>
              </a:spcAft>
              <a:buNone/>
            </a:pPr>
            <a:endParaRPr dirty="0">
              <a:solidFill>
                <a:schemeClr val="dk1"/>
              </a:solidFill>
              <a:highlight>
                <a:srgbClr val="FFFFFF"/>
              </a:highlight>
            </a:endParaRPr>
          </a:p>
          <a:p>
            <a:pPr marL="0" lvl="0" indent="0" algn="l" rtl="0">
              <a:lnSpc>
                <a:spcPct val="105000"/>
              </a:lnSpc>
              <a:spcBef>
                <a:spcPts val="700"/>
              </a:spcBef>
              <a:spcAft>
                <a:spcPts val="0"/>
              </a:spcAft>
              <a:buNone/>
            </a:pPr>
            <a:endParaRPr dirty="0">
              <a:solidFill>
                <a:schemeClr val="dk1"/>
              </a:solidFill>
            </a:endParaRPr>
          </a:p>
          <a:p>
            <a:pPr marL="0" lvl="0" indent="0" algn="l" rtl="0">
              <a:lnSpc>
                <a:spcPct val="200000"/>
              </a:lnSpc>
              <a:spcBef>
                <a:spcPts val="2200"/>
              </a:spcBef>
              <a:spcAft>
                <a:spcPts val="0"/>
              </a:spcAft>
              <a:buNone/>
            </a:pPr>
            <a:endParaRPr dirty="0">
              <a:solidFill>
                <a:schemeClr val="dk1"/>
              </a:solidFill>
              <a:highlight>
                <a:srgbClr val="FFFFFF"/>
              </a:highlight>
            </a:endParaRPr>
          </a:p>
          <a:p>
            <a:pPr marL="0" lvl="0" indent="0" algn="l" rtl="0">
              <a:spcBef>
                <a:spcPts val="2200"/>
              </a:spcBef>
              <a:spcAft>
                <a:spcPts val="1200"/>
              </a:spcAft>
              <a:buNone/>
            </a:pPr>
            <a:endParaRPr dirty="0">
              <a:solidFill>
                <a:schemeClr val="dk1"/>
              </a:solidFill>
            </a:endParaRPr>
          </a:p>
        </p:txBody>
      </p:sp>
    </p:spTree>
    <p:extLst>
      <p:ext uri="{BB962C8B-B14F-4D97-AF65-F5344CB8AC3E}">
        <p14:creationId xmlns:p14="http://schemas.microsoft.com/office/powerpoint/2010/main" val="358849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rmAutofit fontScale="90000"/>
          </a:bodyPr>
          <a:lstStyle/>
          <a:p>
            <a:r>
              <a:rPr lang="en" dirty="0"/>
              <a:t>Mentoring Group Compositions 2023-2024 </a:t>
            </a:r>
            <a:endParaRPr dirty="0"/>
          </a:p>
        </p:txBody>
      </p:sp>
      <p:pic>
        <p:nvPicPr>
          <p:cNvPr id="132" name="Google Shape;132;p20"/>
          <p:cNvPicPr preferRelativeResize="0"/>
          <p:nvPr/>
        </p:nvPicPr>
        <p:blipFill>
          <a:blip r:embed="rId3">
            <a:alphaModFix/>
          </a:blip>
          <a:stretch>
            <a:fillRect/>
          </a:stretch>
        </p:blipFill>
        <p:spPr>
          <a:xfrm>
            <a:off x="1" y="4201610"/>
            <a:ext cx="12192004" cy="2629546"/>
          </a:xfrm>
          <a:prstGeom prst="rect">
            <a:avLst/>
          </a:prstGeom>
          <a:noFill/>
          <a:ln>
            <a:noFill/>
          </a:ln>
        </p:spPr>
      </p:pic>
      <p:sp>
        <p:nvSpPr>
          <p:cNvPr id="133" name="Google Shape;133;p20"/>
          <p:cNvSpPr txBox="1">
            <a:spLocks noGrp="1"/>
          </p:cNvSpPr>
          <p:nvPr>
            <p:ph type="body" idx="2"/>
          </p:nvPr>
        </p:nvSpPr>
        <p:spPr>
          <a:xfrm>
            <a:off x="6709419" y="1698523"/>
            <a:ext cx="3568901" cy="3418618"/>
          </a:xfrm>
          <a:prstGeom prst="rect">
            <a:avLst/>
          </a:prstGeom>
        </p:spPr>
        <p:txBody>
          <a:bodyPr spcFirstLastPara="1" vert="horz" wrap="square" lIns="121900" tIns="121900" rIns="121900" bIns="121900" rtlCol="0" anchor="t" anchorCtr="0">
            <a:normAutofit/>
          </a:bodyPr>
          <a:lstStyle/>
          <a:p>
            <a:pPr marL="0" indent="0">
              <a:buNone/>
            </a:pPr>
            <a:r>
              <a:rPr lang="en" dirty="0"/>
              <a:t>Focused Career Groups</a:t>
            </a:r>
            <a:endParaRPr dirty="0"/>
          </a:p>
          <a:p>
            <a:pPr>
              <a:spcBef>
                <a:spcPts val="1600"/>
              </a:spcBef>
            </a:pPr>
            <a:r>
              <a:rPr lang="en" dirty="0"/>
              <a:t>Academic Roles</a:t>
            </a:r>
            <a:endParaRPr dirty="0"/>
          </a:p>
          <a:p>
            <a:r>
              <a:rPr lang="en" dirty="0"/>
              <a:t>Academic Teaching</a:t>
            </a:r>
            <a:endParaRPr dirty="0"/>
          </a:p>
          <a:p>
            <a:r>
              <a:rPr lang="en" dirty="0"/>
              <a:t>Business/Financial</a:t>
            </a:r>
            <a:endParaRPr dirty="0"/>
          </a:p>
          <a:p>
            <a:r>
              <a:rPr lang="en" dirty="0"/>
              <a:t>Business Consulting</a:t>
            </a:r>
            <a:endParaRPr dirty="0"/>
          </a:p>
          <a:p>
            <a:r>
              <a:rPr lang="en" dirty="0"/>
              <a:t>Consulting/Industry</a:t>
            </a:r>
            <a:endParaRPr dirty="0"/>
          </a:p>
          <a:p>
            <a:r>
              <a:rPr lang="en" dirty="0"/>
              <a:t>Business Law</a:t>
            </a:r>
            <a:endParaRPr dirty="0"/>
          </a:p>
          <a:p>
            <a:r>
              <a:rPr lang="en" dirty="0"/>
              <a:t>Government/Non-Profit</a:t>
            </a:r>
            <a:endParaRPr dirty="0"/>
          </a:p>
          <a:p>
            <a:r>
              <a:rPr lang="en" dirty="0"/>
              <a:t>Medical Field/Public Health</a:t>
            </a:r>
            <a:endParaRPr dirty="0"/>
          </a:p>
          <a:p>
            <a:r>
              <a:rPr lang="en" dirty="0"/>
              <a:t>Tech (2)</a:t>
            </a:r>
            <a:endParaRPr dirty="0"/>
          </a:p>
          <a:p>
            <a:r>
              <a:rPr lang="en" dirty="0"/>
              <a:t>Industry (8)</a:t>
            </a:r>
            <a:endParaRPr dirty="0"/>
          </a:p>
          <a:p>
            <a:pPr marL="0" indent="0">
              <a:spcBef>
                <a:spcPts val="1600"/>
              </a:spcBef>
              <a:spcAft>
                <a:spcPts val="1600"/>
              </a:spcAft>
              <a:buNone/>
            </a:pPr>
            <a:endParaRPr dirty="0"/>
          </a:p>
        </p:txBody>
      </p:sp>
      <p:sp>
        <p:nvSpPr>
          <p:cNvPr id="134" name="Google Shape;134;p20"/>
          <p:cNvSpPr txBox="1">
            <a:spLocks noGrp="1"/>
          </p:cNvSpPr>
          <p:nvPr>
            <p:ph type="body" idx="1"/>
          </p:nvPr>
        </p:nvSpPr>
        <p:spPr>
          <a:xfrm>
            <a:off x="415599" y="887164"/>
            <a:ext cx="8971470" cy="4555200"/>
          </a:xfrm>
          <a:prstGeom prst="rect">
            <a:avLst/>
          </a:prstGeom>
        </p:spPr>
        <p:txBody>
          <a:bodyPr spcFirstLastPara="1" vert="horz" wrap="square" lIns="121900" tIns="121900" rIns="121900" bIns="121900" rtlCol="0" anchor="t" anchorCtr="0">
            <a:normAutofit/>
          </a:bodyPr>
          <a:lstStyle/>
          <a:p>
            <a:pPr marL="0" indent="0">
              <a:buNone/>
            </a:pPr>
            <a:r>
              <a:rPr lang="en" sz="2000" b="1" dirty="0"/>
              <a:t>70 BGS Alumni were recruited to the program in 2023. </a:t>
            </a:r>
          </a:p>
          <a:p>
            <a:pPr marL="0" indent="0">
              <a:buNone/>
            </a:pPr>
            <a:r>
              <a:rPr lang="en" sz="2000" b="1" dirty="0"/>
              <a:t>	</a:t>
            </a:r>
            <a:r>
              <a:rPr lang="en" sz="2000" dirty="0"/>
              <a:t>Each mentoring group consists of 2-3 mentors + 3-5 students</a:t>
            </a:r>
            <a:r>
              <a:rPr lang="en" sz="2000" b="1" dirty="0"/>
              <a:t>	</a:t>
            </a:r>
          </a:p>
          <a:p>
            <a:pPr marL="0" indent="0">
              <a:buNone/>
            </a:pPr>
            <a:endParaRPr lang="en" dirty="0"/>
          </a:p>
          <a:p>
            <a:pPr marL="0" indent="0">
              <a:buNone/>
            </a:pPr>
            <a:r>
              <a:rPr lang="en" dirty="0"/>
              <a:t>Career Discovery Groups</a:t>
            </a:r>
            <a:endParaRPr dirty="0"/>
          </a:p>
          <a:p>
            <a:pPr>
              <a:spcBef>
                <a:spcPts val="1600"/>
              </a:spcBef>
            </a:pPr>
            <a:r>
              <a:rPr lang="en" dirty="0"/>
              <a:t>Academia/Medical Communications (2)</a:t>
            </a:r>
            <a:endParaRPr dirty="0"/>
          </a:p>
          <a:p>
            <a:r>
              <a:rPr lang="en" dirty="0"/>
              <a:t>Academia/Industry Research (2)</a:t>
            </a:r>
            <a:endParaRPr dirty="0"/>
          </a:p>
          <a:p>
            <a:r>
              <a:rPr lang="en" dirty="0"/>
              <a:t>Academic Postdoc/Industry</a:t>
            </a:r>
            <a:endParaRPr dirty="0"/>
          </a:p>
          <a:p>
            <a:r>
              <a:rPr lang="en" dirty="0"/>
              <a:t>Academia/Teaching</a:t>
            </a:r>
            <a:endParaRPr dirty="0"/>
          </a:p>
          <a:p>
            <a:r>
              <a:rPr lang="en" dirty="0"/>
              <a:t>Business/Industry (3)</a:t>
            </a:r>
            <a:endParaRPr dirty="0"/>
          </a:p>
          <a:p>
            <a:r>
              <a:rPr lang="en" dirty="0"/>
              <a:t>Government/Regulatory Industry</a:t>
            </a:r>
            <a:endParaRPr dirty="0"/>
          </a:p>
          <a:p>
            <a:r>
              <a:rPr lang="en" dirty="0"/>
              <a:t>Science Policy/Communications</a:t>
            </a:r>
            <a:endParaRPr dirty="0"/>
          </a:p>
          <a:p>
            <a:r>
              <a:rPr lang="en" dirty="0"/>
              <a:t>Research in Different Sectors</a:t>
            </a:r>
            <a:endParaRPr dirty="0"/>
          </a:p>
        </p:txBody>
      </p:sp>
    </p:spTree>
    <p:extLst>
      <p:ext uri="{BB962C8B-B14F-4D97-AF65-F5344CB8AC3E}">
        <p14:creationId xmlns:p14="http://schemas.microsoft.com/office/powerpoint/2010/main" val="5016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93" name="Google Shape;93;p18"/>
          <p:cNvSpPr txBox="1">
            <a:spLocks noGrp="1"/>
          </p:cNvSpPr>
          <p:nvPr>
            <p:ph type="body" idx="1"/>
          </p:nvPr>
        </p:nvSpPr>
        <p:spPr>
          <a:xfrm>
            <a:off x="415600" y="3101600"/>
            <a:ext cx="5680400" cy="3756400"/>
          </a:xfrm>
          <a:prstGeom prst="rect">
            <a:avLst/>
          </a:prstGeom>
        </p:spPr>
        <p:txBody>
          <a:bodyPr spcFirstLastPara="1" vert="horz" wrap="square" lIns="121900" tIns="121900" rIns="121900" bIns="121900" rtlCol="0" anchor="t" anchorCtr="0">
            <a:normAutofit/>
          </a:bodyPr>
          <a:lstStyle/>
          <a:p>
            <a:pPr marL="0" indent="0">
              <a:lnSpc>
                <a:spcPct val="100000"/>
              </a:lnSpc>
              <a:buNone/>
            </a:pPr>
            <a:r>
              <a:rPr lang="en" b="1" dirty="0"/>
              <a:t>CPMP 2024-2025 Calendar</a:t>
            </a:r>
          </a:p>
          <a:p>
            <a:pPr marL="285750" indent="-285750">
              <a:lnSpc>
                <a:spcPct val="100000"/>
              </a:lnSpc>
              <a:buFont typeface="System Font Regular"/>
              <a:buChar char="•"/>
            </a:pPr>
            <a:endParaRPr lang="en-US" sz="1700" kern="0" dirty="0">
              <a:solidFill>
                <a:srgbClr val="000000"/>
              </a:solidFill>
              <a:highlight>
                <a:srgbClr val="FFFFFF"/>
              </a:highlight>
              <a:latin typeface="Arial"/>
              <a:cs typeface="Arial"/>
              <a:sym typeface="Arial"/>
            </a:endParaRPr>
          </a:p>
          <a:p>
            <a:pPr marL="285750" indent="-285750">
              <a:lnSpc>
                <a:spcPct val="100000"/>
              </a:lnSpc>
              <a:buFont typeface="System Font Regular"/>
              <a:buChar char="•"/>
            </a:pPr>
            <a:r>
              <a:rPr lang="en-US" sz="1700" kern="0" dirty="0">
                <a:solidFill>
                  <a:srgbClr val="000000"/>
                </a:solidFill>
                <a:highlight>
                  <a:srgbClr val="FFFFFF"/>
                </a:highlight>
                <a:latin typeface="Arial"/>
                <a:cs typeface="Arial"/>
                <a:sym typeface="Arial"/>
              </a:rPr>
              <a:t>BGS Alumni Mentor Recruitment (Sept) </a:t>
            </a:r>
          </a:p>
          <a:p>
            <a:pPr marL="190531" indent="-342900">
              <a:lnSpc>
                <a:spcPct val="150000"/>
              </a:lnSpc>
              <a:buClr>
                <a:srgbClr val="000000"/>
              </a:buClr>
              <a:buFont typeface="System Font Regular"/>
              <a:buChar char="•"/>
            </a:pPr>
            <a:r>
              <a:rPr lang="en-US" sz="1700" kern="0" dirty="0">
                <a:solidFill>
                  <a:srgbClr val="000000"/>
                </a:solidFill>
                <a:highlight>
                  <a:srgbClr val="FFFFFF"/>
                </a:highlight>
                <a:latin typeface="Arial"/>
                <a:cs typeface="Arial"/>
                <a:sym typeface="Arial"/>
              </a:rPr>
              <a:t>Kick Off Mixer (End of Sept)</a:t>
            </a:r>
          </a:p>
          <a:p>
            <a:pPr marL="190531" indent="-342900">
              <a:lnSpc>
                <a:spcPct val="150000"/>
              </a:lnSpc>
              <a:buClr>
                <a:srgbClr val="000000"/>
              </a:buClr>
              <a:buFont typeface="System Font Regular"/>
              <a:buChar char="•"/>
            </a:pPr>
            <a:r>
              <a:rPr lang="en-US" sz="1700" kern="0" dirty="0">
                <a:solidFill>
                  <a:srgbClr val="000000"/>
                </a:solidFill>
                <a:highlight>
                  <a:srgbClr val="FFFFFF"/>
                </a:highlight>
                <a:latin typeface="Arial"/>
                <a:cs typeface="Arial"/>
                <a:sym typeface="Arial"/>
              </a:rPr>
              <a:t>Graduate Trainee Sign Ups (Oct)</a:t>
            </a:r>
          </a:p>
          <a:p>
            <a:pPr marL="190531" indent="-342900">
              <a:lnSpc>
                <a:spcPct val="150000"/>
              </a:lnSpc>
              <a:buClr>
                <a:srgbClr val="000000"/>
              </a:buClr>
              <a:buFont typeface="System Font Regular"/>
              <a:buChar char="•"/>
            </a:pPr>
            <a:r>
              <a:rPr lang="en-US" sz="1700" kern="0" dirty="0">
                <a:solidFill>
                  <a:srgbClr val="000000"/>
                </a:solidFill>
                <a:highlight>
                  <a:srgbClr val="FFFFFF"/>
                </a:highlight>
                <a:latin typeface="Arial"/>
                <a:cs typeface="Arial"/>
                <a:sym typeface="Arial"/>
              </a:rPr>
              <a:t>Monthly Mentoring Groups (Nov-May)</a:t>
            </a:r>
          </a:p>
          <a:p>
            <a:pPr marL="190531" indent="-342900">
              <a:lnSpc>
                <a:spcPct val="150000"/>
              </a:lnSpc>
              <a:buClr>
                <a:srgbClr val="000000"/>
              </a:buClr>
              <a:buFont typeface="System Font Regular"/>
              <a:buChar char="•"/>
            </a:pPr>
            <a:r>
              <a:rPr lang="en-US" sz="1700" kern="0" dirty="0">
                <a:solidFill>
                  <a:srgbClr val="000000"/>
                </a:solidFill>
                <a:highlight>
                  <a:srgbClr val="FFFFFF"/>
                </a:highlight>
                <a:latin typeface="Arial"/>
                <a:cs typeface="Arial"/>
                <a:sym typeface="Arial"/>
              </a:rPr>
              <a:t>Wrap Up Event (June)</a:t>
            </a:r>
          </a:p>
          <a:p>
            <a:pPr marL="0" indent="0">
              <a:lnSpc>
                <a:spcPct val="100000"/>
              </a:lnSpc>
              <a:buNone/>
            </a:pPr>
            <a:endParaRPr b="1" dirty="0"/>
          </a:p>
        </p:txBody>
      </p:sp>
      <p:sp>
        <p:nvSpPr>
          <p:cNvPr id="94" name="Google Shape;94;p18"/>
          <p:cNvSpPr txBox="1">
            <a:spLocks noGrp="1"/>
          </p:cNvSpPr>
          <p:nvPr>
            <p:ph type="body" idx="2"/>
          </p:nvPr>
        </p:nvSpPr>
        <p:spPr>
          <a:xfrm>
            <a:off x="5262622" y="3043725"/>
            <a:ext cx="6929378" cy="3756400"/>
          </a:xfrm>
          <a:prstGeom prst="rect">
            <a:avLst/>
          </a:prstGeom>
        </p:spPr>
        <p:txBody>
          <a:bodyPr spcFirstLastPara="1" vert="horz" wrap="square" lIns="121900" tIns="121900" rIns="121900" bIns="121900" rtlCol="0" anchor="t" anchorCtr="0">
            <a:normAutofit/>
          </a:bodyPr>
          <a:lstStyle/>
          <a:p>
            <a:pPr marL="0" indent="0" algn="ctr">
              <a:buNone/>
            </a:pPr>
            <a:r>
              <a:rPr lang="en" sz="2100" dirty="0"/>
              <a:t>Please contact us with any questions and be on the look out for the 2024-2025 CPMP student sign-up form in October!!</a:t>
            </a:r>
          </a:p>
          <a:p>
            <a:pPr marL="0" indent="0">
              <a:buNone/>
            </a:pPr>
            <a:endParaRPr lang="en" b="1" dirty="0"/>
          </a:p>
          <a:p>
            <a:pPr marL="0" indent="0">
              <a:buNone/>
            </a:pPr>
            <a:r>
              <a:rPr lang="en" b="1" dirty="0"/>
              <a:t>Contacts:</a:t>
            </a:r>
            <a:r>
              <a:rPr lang="en" dirty="0"/>
              <a:t> </a:t>
            </a:r>
          </a:p>
          <a:p>
            <a:pPr marL="0" indent="0">
              <a:buNone/>
            </a:pPr>
            <a:r>
              <a:rPr lang="en" dirty="0"/>
              <a:t>       Kim Apodaca: </a:t>
            </a:r>
            <a:r>
              <a:rPr lang="en" dirty="0">
                <a:hlinkClick r:id="rId3"/>
              </a:rPr>
              <a:t>kapodaca@pennmedicine.upenn.edu</a:t>
            </a:r>
            <a:endParaRPr lang="en" dirty="0"/>
          </a:p>
          <a:p>
            <a:pPr marL="0" indent="0">
              <a:buNone/>
            </a:pPr>
            <a:r>
              <a:rPr lang="en" dirty="0"/>
              <a:t>       Emily Daley: </a:t>
            </a:r>
            <a:r>
              <a:rPr lang="en" dirty="0">
                <a:hlinkClick r:id="rId4"/>
              </a:rPr>
              <a:t>Emily.Daley1@pennmedicine.upenn.edu</a:t>
            </a:r>
            <a:endParaRPr lang="en" dirty="0"/>
          </a:p>
          <a:p>
            <a:pPr marL="0" indent="0">
              <a:buNone/>
            </a:pPr>
            <a:r>
              <a:rPr lang="en" dirty="0"/>
              <a:t>       Aradhana </a:t>
            </a:r>
            <a:r>
              <a:rPr lang="en" dirty="0" err="1"/>
              <a:t>Kasimsetty</a:t>
            </a:r>
            <a:r>
              <a:rPr lang="en" dirty="0"/>
              <a:t>: </a:t>
            </a:r>
            <a:r>
              <a:rPr lang="en" dirty="0">
                <a:hlinkClick r:id="rId5"/>
              </a:rPr>
              <a:t>arkas@pennmedicine.upenn.edu</a:t>
            </a:r>
            <a:endParaRPr lang="en" dirty="0"/>
          </a:p>
          <a:p>
            <a:pPr marL="0" indent="0">
              <a:buNone/>
            </a:pPr>
            <a:endParaRPr lang="en" dirty="0"/>
          </a:p>
        </p:txBody>
      </p:sp>
      <p:pic>
        <p:nvPicPr>
          <p:cNvPr id="95" name="Google Shape;95;p18"/>
          <p:cNvPicPr preferRelativeResize="0"/>
          <p:nvPr/>
        </p:nvPicPr>
        <p:blipFill>
          <a:blip r:embed="rId6">
            <a:alphaModFix/>
          </a:blip>
          <a:stretch>
            <a:fillRect/>
          </a:stretch>
        </p:blipFill>
        <p:spPr>
          <a:xfrm>
            <a:off x="0" y="27621"/>
            <a:ext cx="12192004" cy="3101579"/>
          </a:xfrm>
          <a:prstGeom prst="rect">
            <a:avLst/>
          </a:prstGeom>
          <a:noFill/>
          <a:ln>
            <a:noFill/>
          </a:ln>
        </p:spPr>
      </p:pic>
      <p:sp>
        <p:nvSpPr>
          <p:cNvPr id="96" name="Google Shape;96;p18"/>
          <p:cNvSpPr txBox="1"/>
          <p:nvPr/>
        </p:nvSpPr>
        <p:spPr>
          <a:xfrm>
            <a:off x="-119606" y="2008197"/>
            <a:ext cx="6443200" cy="707846"/>
          </a:xfrm>
          <a:prstGeom prst="rect">
            <a:avLst/>
          </a:prstGeom>
          <a:noFill/>
          <a:ln>
            <a:noFill/>
          </a:ln>
        </p:spPr>
        <p:txBody>
          <a:bodyPr spcFirstLastPara="1" wrap="square" lIns="121900" tIns="121900" rIns="121900" bIns="121900" anchor="t" anchorCtr="0">
            <a:spAutoFit/>
          </a:bodyPr>
          <a:lstStyle/>
          <a:p>
            <a:pPr algn="ctr"/>
            <a:r>
              <a:rPr lang="en" sz="3000" dirty="0">
                <a:solidFill>
                  <a:schemeClr val="dk1"/>
                </a:solidFill>
              </a:rPr>
              <a:t>Career Paths Mentoring Program</a:t>
            </a:r>
            <a:endParaRPr sz="3000" dirty="0">
              <a:solidFill>
                <a:schemeClr val="dk1"/>
              </a:solidFill>
            </a:endParaRPr>
          </a:p>
        </p:txBody>
      </p:sp>
      <p:sp>
        <p:nvSpPr>
          <p:cNvPr id="9" name="Google Shape;185;p24">
            <a:extLst>
              <a:ext uri="{FF2B5EF4-FFF2-40B4-BE49-F238E27FC236}">
                <a16:creationId xmlns:a16="http://schemas.microsoft.com/office/drawing/2014/main" id="{F2CE0B55-2439-4D4C-BB9C-ECD4804C1AD3}"/>
              </a:ext>
            </a:extLst>
          </p:cNvPr>
          <p:cNvSpPr txBox="1">
            <a:spLocks/>
          </p:cNvSpPr>
          <p:nvPr/>
        </p:nvSpPr>
        <p:spPr>
          <a:xfrm>
            <a:off x="6443200" y="282264"/>
            <a:ext cx="5553919" cy="2333614"/>
          </a:xfrm>
          <a:prstGeom prst="rect">
            <a:avLst/>
          </a:prstGeom>
          <a:solidFill>
            <a:schemeClr val="bg1"/>
          </a:solidFill>
        </p:spPr>
        <p:txBody>
          <a:bodyPr spcFirstLastPara="1" vert="horz" wrap="square" lIns="91425" tIns="91425" rIns="91425" bIns="91425" rtlCol="0" anchor="t" anchorCtr="0">
            <a:normAutofit/>
          </a:bodyPr>
          <a:lstStyle>
            <a:lvl1pPr marL="609585" lvl="0" indent="-423323" algn="l" defTabSz="914400" rtl="0" eaLnBrk="1" latinLnBrk="0" hangingPunct="1">
              <a:lnSpc>
                <a:spcPct val="9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2pPr>
            <a:lvl3pPr marL="1828754" lvl="2"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3pPr>
            <a:lvl4pPr marL="2438339" lvl="3"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4pPr>
            <a:lvl5pPr marL="3047924" lvl="4"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5pPr>
            <a:lvl6pPr marL="3657509" lvl="5"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6pPr>
            <a:lvl7pPr marL="4267093" lvl="6"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7pPr>
            <a:lvl8pPr marL="4876678" lvl="7"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8pPr>
            <a:lvl9pPr marL="5486263" lvl="8"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9pPr>
          </a:lstStyle>
          <a:p>
            <a:pPr marL="0" indent="0" algn="ctr">
              <a:buClr>
                <a:schemeClr val="dk1"/>
              </a:buClr>
              <a:buSzPct val="68750"/>
              <a:buFont typeface="Arial"/>
              <a:buNone/>
            </a:pPr>
            <a:r>
              <a:rPr lang="en-US" sz="1600" dirty="0"/>
              <a:t>Students Recommend the Program:</a:t>
            </a:r>
          </a:p>
          <a:p>
            <a:pPr marL="0" indent="0">
              <a:spcBef>
                <a:spcPts val="1200"/>
              </a:spcBef>
              <a:buClr>
                <a:schemeClr val="dk1"/>
              </a:buClr>
              <a:buSzPct val="88000"/>
              <a:buFont typeface="Arial"/>
              <a:buNone/>
            </a:pPr>
            <a:r>
              <a:rPr lang="en-US" sz="1600" i="1" dirty="0">
                <a:highlight>
                  <a:srgbClr val="F8F9FA"/>
                </a:highlight>
              </a:rPr>
              <a:t>“I'm very happy I participated this year. It is a very </a:t>
            </a:r>
            <a:r>
              <a:rPr lang="en-US" sz="1600" b="1" i="1" dirty="0">
                <a:highlight>
                  <a:srgbClr val="F8F9FA"/>
                </a:highlight>
              </a:rPr>
              <a:t>low pressure and high reward program </a:t>
            </a:r>
            <a:r>
              <a:rPr lang="en-US" sz="1600" i="1" dirty="0">
                <a:highlight>
                  <a:srgbClr val="F8F9FA"/>
                </a:highlight>
              </a:rPr>
              <a:t>with </a:t>
            </a:r>
            <a:r>
              <a:rPr lang="en-US" sz="1600" b="1" i="1" dirty="0">
                <a:highlight>
                  <a:srgbClr val="F8F9FA"/>
                </a:highlight>
              </a:rPr>
              <a:t>mentors who want to help you </a:t>
            </a:r>
            <a:r>
              <a:rPr lang="en-US" sz="1600" i="1" dirty="0">
                <a:highlight>
                  <a:srgbClr val="F8F9FA"/>
                </a:highlight>
              </a:rPr>
              <a:t>having been former Penn students themselves.” </a:t>
            </a:r>
          </a:p>
          <a:p>
            <a:pPr marL="0" indent="0">
              <a:spcBef>
                <a:spcPts val="1200"/>
              </a:spcBef>
              <a:buClr>
                <a:schemeClr val="dk1"/>
              </a:buClr>
              <a:buSzPct val="88000"/>
              <a:buFont typeface="Arial"/>
              <a:buNone/>
            </a:pPr>
            <a:r>
              <a:rPr lang="en-US" sz="1600" i="1" dirty="0">
                <a:highlight>
                  <a:srgbClr val="F8F9FA"/>
                </a:highlight>
              </a:rPr>
              <a:t>“I was </a:t>
            </a:r>
            <a:r>
              <a:rPr lang="en-US" sz="1600" b="1" i="1" dirty="0">
                <a:highlight>
                  <a:srgbClr val="F8F9FA"/>
                </a:highlight>
              </a:rPr>
              <a:t>able to form a good long-term relationship</a:t>
            </a:r>
            <a:r>
              <a:rPr lang="en-US" sz="1600" i="1" dirty="0">
                <a:highlight>
                  <a:srgbClr val="F8F9FA"/>
                </a:highlight>
              </a:rPr>
              <a:t> with my mentors and got </a:t>
            </a:r>
            <a:r>
              <a:rPr lang="en-US" sz="1600" b="1" i="1" dirty="0">
                <a:highlight>
                  <a:srgbClr val="F8F9FA"/>
                </a:highlight>
              </a:rPr>
              <a:t>valuable feedback</a:t>
            </a:r>
            <a:r>
              <a:rPr lang="en-US" sz="1600" i="1" dirty="0">
                <a:highlight>
                  <a:srgbClr val="F8F9FA"/>
                </a:highlight>
              </a:rPr>
              <a:t> on my resume, cover letter, job application process, and I learned about useful job </a:t>
            </a:r>
            <a:r>
              <a:rPr lang="en-US" sz="1600" b="1" i="1" dirty="0">
                <a:highlight>
                  <a:srgbClr val="F8F9FA"/>
                </a:highlight>
              </a:rPr>
              <a:t>skills that we do not speak about during PhD training</a:t>
            </a:r>
            <a:r>
              <a:rPr lang="en-US" sz="1600" i="1" dirty="0">
                <a:highlight>
                  <a:srgbClr val="F8F9FA"/>
                </a:highlight>
              </a:rPr>
              <a:t>.”</a:t>
            </a:r>
          </a:p>
        </p:txBody>
      </p:sp>
      <p:pic>
        <p:nvPicPr>
          <p:cNvPr id="3" name="Picture 2">
            <a:extLst>
              <a:ext uri="{FF2B5EF4-FFF2-40B4-BE49-F238E27FC236}">
                <a16:creationId xmlns:a16="http://schemas.microsoft.com/office/drawing/2014/main" id="{EF98959F-6224-504E-B1EB-11633FF3686E}"/>
              </a:ext>
            </a:extLst>
          </p:cNvPr>
          <p:cNvPicPr>
            <a:picLocks noChangeAspect="1"/>
          </p:cNvPicPr>
          <p:nvPr/>
        </p:nvPicPr>
        <p:blipFill>
          <a:blip r:embed="rId7"/>
          <a:stretch>
            <a:fillRect/>
          </a:stretch>
        </p:blipFill>
        <p:spPr>
          <a:xfrm>
            <a:off x="7911086" y="5144415"/>
            <a:ext cx="1707228" cy="1729594"/>
          </a:xfrm>
          <a:prstGeom prst="rect">
            <a:avLst/>
          </a:prstGeom>
        </p:spPr>
      </p:pic>
      <p:pic>
        <p:nvPicPr>
          <p:cNvPr id="5" name="Picture 4">
            <a:extLst>
              <a:ext uri="{FF2B5EF4-FFF2-40B4-BE49-F238E27FC236}">
                <a16:creationId xmlns:a16="http://schemas.microsoft.com/office/drawing/2014/main" id="{AE5A4615-B8D4-3A49-9CF3-C191A6B49CE6}"/>
              </a:ext>
            </a:extLst>
          </p:cNvPr>
          <p:cNvPicPr>
            <a:picLocks noChangeAspect="1"/>
          </p:cNvPicPr>
          <p:nvPr/>
        </p:nvPicPr>
        <p:blipFill>
          <a:blip r:embed="rId8"/>
          <a:stretch>
            <a:fillRect/>
          </a:stretch>
        </p:blipFill>
        <p:spPr>
          <a:xfrm>
            <a:off x="10190778" y="5179220"/>
            <a:ext cx="1657072" cy="1678780"/>
          </a:xfrm>
          <a:prstGeom prst="rect">
            <a:avLst/>
          </a:prstGeom>
        </p:spPr>
      </p:pic>
      <p:pic>
        <p:nvPicPr>
          <p:cNvPr id="10" name="Picture 9">
            <a:extLst>
              <a:ext uri="{FF2B5EF4-FFF2-40B4-BE49-F238E27FC236}">
                <a16:creationId xmlns:a16="http://schemas.microsoft.com/office/drawing/2014/main" id="{AAAEA59A-ED69-0A46-94A6-41C435C1733F}"/>
              </a:ext>
            </a:extLst>
          </p:cNvPr>
          <p:cNvPicPr>
            <a:picLocks noChangeAspect="1"/>
          </p:cNvPicPr>
          <p:nvPr/>
        </p:nvPicPr>
        <p:blipFill>
          <a:blip r:embed="rId9"/>
          <a:stretch>
            <a:fillRect/>
          </a:stretch>
        </p:blipFill>
        <p:spPr>
          <a:xfrm>
            <a:off x="5625037" y="5144415"/>
            <a:ext cx="1713585" cy="1713585"/>
          </a:xfrm>
          <a:prstGeom prst="rect">
            <a:avLst/>
          </a:prstGeom>
        </p:spPr>
      </p:pic>
    </p:spTree>
    <p:extLst>
      <p:ext uri="{BB962C8B-B14F-4D97-AF65-F5344CB8AC3E}">
        <p14:creationId xmlns:p14="http://schemas.microsoft.com/office/powerpoint/2010/main" val="3548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619</Words>
  <Application>Microsoft Macintosh PowerPoint</Application>
  <PresentationFormat>Widescreen</PresentationFormat>
  <Paragraphs>76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System Font Regular</vt:lpstr>
      <vt:lpstr>Office Theme</vt:lpstr>
      <vt:lpstr>Career Paths Mentoring Program (CPMP)</vt:lpstr>
      <vt:lpstr>What Career Paths do Penn BGS PhD’s Pursue?</vt:lpstr>
      <vt:lpstr>CPMP – A Program for Current PhD Job Preparedness</vt:lpstr>
      <vt:lpstr>Mentoring Group Compositions 2023-2024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Paths Mentoring Program</dc:title>
  <dc:creator>Apodaca, Kimberly</dc:creator>
  <cp:lastModifiedBy>Apodaca, Kimberly</cp:lastModifiedBy>
  <cp:revision>13</cp:revision>
  <dcterms:created xsi:type="dcterms:W3CDTF">2024-08-12T14:24:46Z</dcterms:created>
  <dcterms:modified xsi:type="dcterms:W3CDTF">2024-08-21T14:10:21Z</dcterms:modified>
</cp:coreProperties>
</file>