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313" r:id="rId2"/>
    <p:sldId id="327" r:id="rId3"/>
    <p:sldId id="360" r:id="rId4"/>
    <p:sldId id="315" r:id="rId5"/>
    <p:sldId id="275" r:id="rId6"/>
    <p:sldId id="305" r:id="rId7"/>
    <p:sldId id="276" r:id="rId8"/>
    <p:sldId id="349" r:id="rId9"/>
    <p:sldId id="280" r:id="rId10"/>
    <p:sldId id="331" r:id="rId11"/>
    <p:sldId id="309" r:id="rId12"/>
    <p:sldId id="363" r:id="rId13"/>
    <p:sldId id="333" r:id="rId14"/>
    <p:sldId id="347" r:id="rId15"/>
    <p:sldId id="335" r:id="rId16"/>
    <p:sldId id="350" r:id="rId17"/>
    <p:sldId id="348" r:id="rId18"/>
    <p:sldId id="364" r:id="rId19"/>
    <p:sldId id="342" r:id="rId20"/>
    <p:sldId id="324" r:id="rId21"/>
    <p:sldId id="332" r:id="rId22"/>
    <p:sldId id="340" r:id="rId23"/>
    <p:sldId id="336" r:id="rId24"/>
    <p:sldId id="366" r:id="rId25"/>
    <p:sldId id="356" r:id="rId26"/>
    <p:sldId id="367" r:id="rId27"/>
    <p:sldId id="30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E2EEAC"/>
    <a:srgbClr val="DB9F0F"/>
    <a:srgbClr val="188FC1"/>
    <a:srgbClr val="C700BE"/>
    <a:srgbClr val="19806F"/>
    <a:srgbClr val="FFDB09"/>
    <a:srgbClr val="FFFF66"/>
    <a:srgbClr val="9CA7D9"/>
    <a:srgbClr val="DDC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4"/>
    <p:restoredTop sz="91507" autoAdjust="0"/>
  </p:normalViewPr>
  <p:slideViewPr>
    <p:cSldViewPr>
      <p:cViewPr varScale="1">
        <p:scale>
          <a:sx n="116" d="100"/>
          <a:sy n="116" d="100"/>
        </p:scale>
        <p:origin x="1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6" d="100"/>
          <a:sy n="126" d="100"/>
        </p:scale>
        <p:origin x="2424" y="-1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D260B-13DB-0A4E-89B8-9E23B0B7B58E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18024-C33B-024B-8BB6-F61DA014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8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5405A5A-19FB-FA41-8EB9-67D08937806A}" type="datetimeFigureOut">
              <a:rPr lang="en-US"/>
              <a:pPr>
                <a:defRPr/>
              </a:pPr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D615D20-5E99-2940-8CA9-9A9B7C77F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3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ervices.upenn.edu/gcss-2023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1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74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2BE3C-2CBB-774A-9A52-DBAA642362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5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C122C-7AD9-AB48-A88B-459B90E1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5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regard to the </a:t>
            </a:r>
            <a:r>
              <a:rPr lang="en-US" b="1" dirty="0"/>
              <a:t>specific</a:t>
            </a:r>
            <a:r>
              <a:rPr lang="en-US" dirty="0"/>
              <a:t> elements of …. I have just mentioned the first and most</a:t>
            </a:r>
            <a:r>
              <a:rPr lang="en-US" baseline="0" dirty="0"/>
              <a:t> important, which is to focus on developing and/or….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79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2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2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1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63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exist within</a:t>
            </a:r>
            <a:r>
              <a:rPr lang="en-US" baseline="0" dirty="0"/>
              <a:t> BGS 3 certificate programs that provide an extra dimension to what’s required of you through your graduate group</a:t>
            </a:r>
          </a:p>
          <a:p>
            <a:endParaRPr lang="en-US" baseline="0" dirty="0"/>
          </a:p>
          <a:p>
            <a:r>
              <a:rPr lang="en-US" dirty="0"/>
              <a:t>… to explore</a:t>
            </a:r>
            <a:r>
              <a:rPr lang="en-US" baseline="0" dirty="0"/>
              <a:t> such items and science policy, patent law, business</a:t>
            </a:r>
          </a:p>
          <a:p>
            <a:endParaRPr lang="en-US" baseline="0" dirty="0"/>
          </a:p>
          <a:p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1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C122C-7AD9-AB48-A88B-459B90E1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151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7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…..if there’s any kind of career event going on in BGS or something relevant in the university you’re going to find it here. You should really try to access this every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2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…..if there’s any kind of career event going on in BGS or something relevant in the university you’re going to find it here. You should really try to access this every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22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Career Services</a:t>
            </a:r>
            <a:r>
              <a:rPr lang="en-US" baseline="0" dirty="0"/>
              <a:t> at the University is university-wide, but has two very competent individuals who provide biomedically related programming.</a:t>
            </a:r>
          </a:p>
          <a:p>
            <a:endParaRPr lang="en-US" baseline="0" dirty="0"/>
          </a:p>
          <a:p>
            <a:r>
              <a:rPr lang="en-US" baseline="0" dirty="0"/>
              <a:t>Center for Teaching and Leaning is also University-wide and provides a CTL Teaching Certificate for those interested in teaching as at least one facet of one’s career.</a:t>
            </a:r>
          </a:p>
          <a:p>
            <a:r>
              <a:rPr lang="en-US" baseline="0" dirty="0"/>
              <a:t>The Penn Center for Innovation is all about the translation of discoveries into new products, services, and businesses. It offers….</a:t>
            </a:r>
          </a:p>
          <a:p>
            <a:endParaRPr lang="en-US" baseline="0" dirty="0"/>
          </a:p>
          <a:p>
            <a:r>
              <a:rPr lang="en-US" baseline="0" dirty="0"/>
              <a:t>  </a:t>
            </a:r>
            <a:r>
              <a:rPr lang="en-US" dirty="0"/>
              <a:t>… al</a:t>
            </a:r>
            <a:r>
              <a:rPr lang="en-US" baseline="0" dirty="0"/>
              <a:t>l the support and networking in all kinds of different areas</a:t>
            </a:r>
          </a:p>
          <a:p>
            <a:endParaRPr lang="en-US" b="1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Career Exploration Fellowship: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to all PhD students; non-faculty career exploration opportunity for doctoral students through networking and fostering mentorship relationships with advanced degree holding professionals in various sectors including industry, non-profit, and government organizations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BGS students have participated, fellow spotlight stories here: https://careerservices.upenn.edu/blog/?ctag%5B%5D=phd-career-exploration-fellowship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past hosts: https://careerservices.upenn.edu/resources/2024-cef-host-descriptions-packet/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2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Examples of past CS workshops: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u="none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Career Skills Series</a:t>
            </a:r>
            <a:r>
              <a:rPr lang="en-US" sz="1800" u="none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–week of mostly virtual career related programs centered on helping grad students navigate their careers: https://careerservices.upenn.edu/gcss-2023/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Job Search Camp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series of workshops and panels for those pursuing faculty careers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https://careerservices.upenn.edu/faculty-job-search-prep-camp-2024/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Doctoral Career Development Camp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multi-week program of afternoon workshops that centers career and professional development of doctoral students: https://careerservices.upenn.edu/dcdc2023/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 Grad Student Week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of virtual professional and career development programs with focus on supporting and enhancing experience of first generation graduate students: https://careerservices.upenn.edu/2023-first-gen-graduate-student-week/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Biosciences Career Fair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fair where students can meet/network w/ employers in life and physical sciences, learn about internships and jobs in a broad range of industries and career fields (this year’s will be September 27): https://careerservices.upenn.edu/biosciences-career-fair-2024-students-and-postdocs/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Handshake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all Penn students receive a Handshake account. You can make appointments with CS staff for career-related advice (interviews/CV/cover letter/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register for events and job fairs, and apply to jobs/internships: https://upenn.joinhandshake.com/stu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BGS students can do TA/internships with approval and submission of the additional training and compensation form, for paid positions that are up to 10 hours/week: https://www.med.upenn.edu/bgs/assets/user-content/ta-forms/ta-and-other-activities-fillable-pdf.pdf</a:t>
            </a:r>
          </a:p>
          <a:p>
            <a:r>
              <a:rPr lang="en-US" dirty="0"/>
              <a:t>BGS students can also receive up to $1,500 </a:t>
            </a:r>
            <a:r>
              <a:rPr lang="en-US" b="1" dirty="0"/>
              <a:t>during their time in program </a:t>
            </a:r>
            <a:r>
              <a:rPr lang="en-US" dirty="0"/>
              <a:t>to attend one off-site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29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2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2007-2016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4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Calibri" charset="0"/>
              </a:rPr>
              <a:t>The idea in today’s talk and panel session is to provide you with a clearer idea of what PhD training is about and how this positions you for employment within different kinds of careers.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D82567-7148-F642-AA55-A0BB38F47F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baseline="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0FAF1-41F3-D44A-BE00-B6D709BD12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baseline="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0FAF1-41F3-D44A-BE00-B6D709BD12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84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05BA0-873C-A549-BCAC-C9CCBF1FDE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80D72C9-0F3B-DE4A-BE9B-D899399F7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160D-D4AA-3444-B316-31A03363C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48D3-AD72-0442-AA20-291F6CCFF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4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B252-4133-E644-9904-2FCF8B19A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9A00E-9367-E14F-80C4-492DB54C6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3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CD92-B070-F04D-A19C-9F154B6D6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8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24C3-CDE0-0540-8326-785EFE876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7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9880-491F-F344-B6EF-D5651795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9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5817-0C28-E745-BFEC-472DFA86A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4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4ED2-9963-D94B-9F77-7EA5D3C09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ACBA-ED94-5143-BE8E-37FB82F9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A206FE-32A7-F143-B5C8-62F1D6E9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6" r:id="rId2"/>
    <p:sldLayoutId id="2147484002" r:id="rId3"/>
    <p:sldLayoutId id="2147483997" r:id="rId4"/>
    <p:sldLayoutId id="2147483998" r:id="rId5"/>
    <p:sldLayoutId id="2147483999" r:id="rId6"/>
    <p:sldLayoutId id="2147484003" r:id="rId7"/>
    <p:sldLayoutId id="2147484004" r:id="rId8"/>
    <p:sldLayoutId id="2147484005" r:id="rId9"/>
    <p:sldLayoutId id="2147484000" r:id="rId10"/>
    <p:sldLayoutId id="21474840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hyperlink" Target="https://careerservices.upenn.edu/phd-career-exploration-fellowship/#CEFapply" TargetMode="External"/><Relationship Id="rId4" Type="http://schemas.openxmlformats.org/officeDocument/2006/relationships/hyperlink" Target="https://pci.upenn.edu/pci-fellow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ervices.upenn.edu/channels/life-physical-science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2" y="457200"/>
            <a:ext cx="8550275" cy="1039812"/>
          </a:xfrm>
        </p:spPr>
        <p:txBody>
          <a:bodyPr>
            <a:normAutofit fontScale="90000"/>
          </a:bodyPr>
          <a:lstStyle/>
          <a:p>
            <a:br>
              <a:rPr lang="en-US" sz="3100" baseline="30000" dirty="0">
                <a:solidFill>
                  <a:srgbClr val="6577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Career development &amp; Exploration</a:t>
            </a:r>
            <a:br>
              <a:rPr lang="en-US" dirty="0"/>
            </a:b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81" y="2133600"/>
            <a:ext cx="8229600" cy="3886200"/>
          </a:xfrm>
        </p:spPr>
        <p:txBody>
          <a:bodyPr/>
          <a:lstStyle/>
          <a:p>
            <a:r>
              <a:rPr lang="en-US" b="1" dirty="0"/>
              <a:t>Career Development</a:t>
            </a:r>
            <a:r>
              <a:rPr lang="en-US" dirty="0"/>
              <a:t> — Dan Kessler</a:t>
            </a:r>
          </a:p>
          <a:p>
            <a:pPr lvl="1"/>
            <a:r>
              <a:rPr lang="en-US" dirty="0"/>
              <a:t>Theme:    To Build and Capitalize on your Skills &amp; Traits.</a:t>
            </a:r>
          </a:p>
          <a:p>
            <a:endParaRPr lang="en-US" b="1" dirty="0"/>
          </a:p>
          <a:p>
            <a:r>
              <a:rPr lang="en-US" b="1" dirty="0"/>
              <a:t>Career Paths Mentorship Program </a:t>
            </a:r>
            <a:r>
              <a:rPr lang="en-US" dirty="0"/>
              <a:t>— Kim Apodaca</a:t>
            </a:r>
            <a:endParaRPr lang="en-US" b="1" dirty="0"/>
          </a:p>
          <a:p>
            <a:pPr marL="114300" indent="0">
              <a:buNone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4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64"/>
    </mc:Choice>
    <mc:Fallback xmlns="">
      <p:transition spd="slow" advTm="127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67" y="639227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 success: </a:t>
            </a:r>
            <a:br>
              <a:rPr lang="en-US" dirty="0"/>
            </a:br>
            <a:r>
              <a:rPr lang="en-US" sz="3100" dirty="0"/>
              <a:t>Qualities gained by PhD Training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5" y="1905000"/>
            <a:ext cx="313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6C271B"/>
                </a:solidFill>
                <a:latin typeface="Helvetica"/>
                <a:cs typeface="Helvetica"/>
              </a:rPr>
              <a:t>PhD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7021" y="3039070"/>
            <a:ext cx="179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Helvetica"/>
                <a:cs typeface="Helvetica"/>
              </a:rPr>
              <a:t>Skills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3157" y="3039070"/>
            <a:ext cx="1827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Helvetica"/>
                <a:cs typeface="Helvetica"/>
              </a:rPr>
              <a:t>Traits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495800"/>
            <a:ext cx="79248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3600"/>
              </a:lnSpc>
              <a:spcAft>
                <a:spcPts val="600"/>
              </a:spcAft>
            </a:pP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–	</a:t>
            </a:r>
            <a:r>
              <a:rPr lang="en-US" sz="3200" i="1" dirty="0">
                <a:solidFill>
                  <a:srgbClr val="6C271B"/>
                </a:solidFill>
                <a:latin typeface="Helvetica"/>
                <a:cs typeface="Helvetica"/>
              </a:rPr>
              <a:t>absolute requirements </a:t>
            </a: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in any form of research-intensive scientific endeavor</a:t>
            </a:r>
          </a:p>
          <a:p>
            <a:pPr marL="355600" indent="-355600"/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–	</a:t>
            </a:r>
            <a:r>
              <a:rPr lang="en-US" sz="3200" i="1" dirty="0">
                <a:solidFill>
                  <a:srgbClr val="6C271B"/>
                </a:solidFill>
                <a:latin typeface="Helvetica"/>
                <a:cs typeface="Helvetica"/>
              </a:rPr>
              <a:t>highly valued </a:t>
            </a: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in a diversity of professions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52800" y="26670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0" y="26670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39624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34000" y="39624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11CF09B-0269-2B4A-B518-F9D6D105E626}"/>
              </a:ext>
            </a:extLst>
          </p:cNvPr>
          <p:cNvSpPr/>
          <p:nvPr/>
        </p:nvSpPr>
        <p:spPr>
          <a:xfrm>
            <a:off x="1066800" y="5486400"/>
            <a:ext cx="7772400" cy="944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6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3"/>
    </mc:Choice>
    <mc:Fallback xmlns="">
      <p:transition spd="slow" advTm="30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With The right mix</a:t>
            </a:r>
            <a:br>
              <a:rPr lang="en-US" dirty="0"/>
            </a:br>
            <a:r>
              <a:rPr lang="en-US" dirty="0"/>
              <a:t>You can choose your path!</a:t>
            </a:r>
          </a:p>
        </p:txBody>
      </p:sp>
      <p:pic>
        <p:nvPicPr>
          <p:cNvPr id="28674" name="Picture 2" descr="https://sp.yimg.com/xj/th?id=OIP.Md79851664d45fbed3b5d8fedd3969068o0&amp;pid=15.1&amp;P=0&amp;w=300&amp;h=30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3862388" cy="2871788"/>
          </a:xfrm>
        </p:spPr>
      </p:pic>
      <p:sp>
        <p:nvSpPr>
          <p:cNvPr id="5" name="TextBox 4"/>
          <p:cNvSpPr txBox="1"/>
          <p:nvPr/>
        </p:nvSpPr>
        <p:spPr>
          <a:xfrm>
            <a:off x="228600" y="2908280"/>
            <a:ext cx="5462315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C271B"/>
                </a:solidFill>
                <a:latin typeface="+mn-lt"/>
              </a:rPr>
              <a:t>•</a:t>
            </a:r>
            <a:r>
              <a:rPr lang="en-US" sz="5400" dirty="0">
                <a:solidFill>
                  <a:srgbClr val="6C271B"/>
                </a:solidFill>
                <a:latin typeface="+mn-lt"/>
              </a:rPr>
              <a:t>Skills</a:t>
            </a:r>
          </a:p>
          <a:p>
            <a:pPr>
              <a:defRPr/>
            </a:pPr>
            <a:r>
              <a:rPr lang="en-US" sz="5400" dirty="0">
                <a:solidFill>
                  <a:srgbClr val="6C271B"/>
                </a:solidFill>
                <a:latin typeface="+mn-lt"/>
              </a:rPr>
              <a:t>	</a:t>
            </a:r>
            <a:r>
              <a:rPr lang="en-US" sz="4400" dirty="0">
                <a:solidFill>
                  <a:srgbClr val="6C271B"/>
                </a:solidFill>
                <a:latin typeface="+mn-lt"/>
              </a:rPr>
              <a:t>•</a:t>
            </a:r>
            <a:r>
              <a:rPr lang="en-US" sz="5400" dirty="0">
                <a:solidFill>
                  <a:srgbClr val="6C271B"/>
                </a:solidFill>
                <a:latin typeface="+mn-lt"/>
              </a:rPr>
              <a:t>Traits</a:t>
            </a:r>
          </a:p>
          <a:p>
            <a:pPr>
              <a:defRPr/>
            </a:pPr>
            <a:r>
              <a:rPr lang="en-US" sz="5400" dirty="0">
                <a:solidFill>
                  <a:srgbClr val="6C271B"/>
                </a:solidFill>
                <a:latin typeface="+mn-lt"/>
              </a:rPr>
              <a:t>		</a:t>
            </a:r>
            <a:r>
              <a:rPr lang="en-US" sz="4400" dirty="0">
                <a:solidFill>
                  <a:srgbClr val="6C271B"/>
                </a:solidFill>
                <a:latin typeface="+mn-lt"/>
              </a:rPr>
              <a:t>•</a:t>
            </a:r>
            <a:r>
              <a:rPr lang="en-US" sz="5400" dirty="0">
                <a:solidFill>
                  <a:srgbClr val="6C271B"/>
                </a:solidFill>
                <a:latin typeface="+mn-lt"/>
              </a:rPr>
              <a:t>Interests</a:t>
            </a:r>
          </a:p>
          <a:p>
            <a:pPr>
              <a:defRPr/>
            </a:pPr>
            <a:r>
              <a:rPr lang="en-US" sz="5400" dirty="0">
                <a:solidFill>
                  <a:srgbClr val="6C271B"/>
                </a:solidFill>
                <a:latin typeface="+mn-lt"/>
              </a:rPr>
              <a:t>			</a:t>
            </a:r>
            <a:r>
              <a:rPr lang="en-US" sz="4400" dirty="0">
                <a:solidFill>
                  <a:srgbClr val="6C271B"/>
                </a:solidFill>
                <a:latin typeface="+mn-lt"/>
              </a:rPr>
              <a:t>•</a:t>
            </a:r>
            <a:r>
              <a:rPr lang="en-US" sz="5400" dirty="0">
                <a:solidFill>
                  <a:srgbClr val="6C271B"/>
                </a:solidFill>
                <a:latin typeface="+mn-lt"/>
              </a:rPr>
              <a:t>Values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2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7"/>
    </mc:Choice>
    <mc:Fallback xmlns="">
      <p:transition spd="slow" advTm="176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engage in career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38" y="2362200"/>
            <a:ext cx="8534400" cy="20574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I.  C</a:t>
            </a:r>
            <a:r>
              <a:rPr lang="en-US" sz="2800" i="1" dirty="0">
                <a:solidFill>
                  <a:schemeClr val="tx1"/>
                </a:solidFill>
                <a:latin typeface="Helvetica"/>
                <a:cs typeface="Helvetica"/>
              </a:rPr>
              <a:t>ultivating research-specific skills and traits.</a:t>
            </a:r>
          </a:p>
          <a:p>
            <a:pPr marL="114300" indent="0">
              <a:buNone/>
            </a:pPr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II.  Using an Individual Development Plan (IDP).</a:t>
            </a:r>
          </a:p>
          <a:p>
            <a:endParaRPr lang="en-US" sz="2800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III.  How to explore career options.</a:t>
            </a:r>
          </a:p>
          <a:p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569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3"/>
    </mc:Choice>
    <mc:Fallback xmlns="">
      <p:transition spd="slow" advTm="4484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engage in career development?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11430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68D24-1EA0-104E-86F9-84924B87B0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18" y="2220721"/>
            <a:ext cx="2425700" cy="2565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878E38-CFA6-9241-807A-6435F7112309}"/>
              </a:ext>
            </a:extLst>
          </p:cNvPr>
          <p:cNvSpPr/>
          <p:nvPr/>
        </p:nvSpPr>
        <p:spPr>
          <a:xfrm>
            <a:off x="3124200" y="2445104"/>
            <a:ext cx="244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You will be here*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D6CFBB-63E6-7240-A7B9-492F4C9054B7}"/>
              </a:ext>
            </a:extLst>
          </p:cNvPr>
          <p:cNvCxnSpPr>
            <a:cxnSpLocks/>
          </p:cNvCxnSpPr>
          <p:nvPr/>
        </p:nvCxnSpPr>
        <p:spPr>
          <a:xfrm>
            <a:off x="3406953" y="2978253"/>
            <a:ext cx="3908247" cy="1023038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FD216-C7A5-494D-AFB7-9D9A7A972A20}"/>
              </a:ext>
            </a:extLst>
          </p:cNvPr>
          <p:cNvSpPr/>
          <p:nvPr/>
        </p:nvSpPr>
        <p:spPr>
          <a:xfrm>
            <a:off x="304800" y="1762369"/>
            <a:ext cx="836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CREATE YOUR ‘PROFESSIONAL SELF’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D35EB-021E-2F4C-B628-81A4DECDB7B2}"/>
              </a:ext>
            </a:extLst>
          </p:cNvPr>
          <p:cNvSpPr txBox="1"/>
          <p:nvPr/>
        </p:nvSpPr>
        <p:spPr>
          <a:xfrm>
            <a:off x="990600" y="5029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Helvetica"/>
                <a:cs typeface="Helvetica"/>
              </a:rPr>
              <a:t>Do good </a:t>
            </a:r>
            <a:r>
              <a:rPr lang="en-US" sz="3600" b="1" i="1" cap="all" dirty="0">
                <a:solidFill>
                  <a:srgbClr val="0000FF"/>
                </a:solidFill>
                <a:latin typeface="Helvetica"/>
                <a:cs typeface="Helvetica"/>
              </a:rPr>
              <a:t>science</a:t>
            </a:r>
            <a:r>
              <a:rPr lang="en-US" sz="3600" i="1" dirty="0">
                <a:solidFill>
                  <a:srgbClr val="0000FF"/>
                </a:solidFill>
                <a:latin typeface="Helvetica"/>
                <a:cs typeface="Helvetica"/>
              </a:rPr>
              <a:t>!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Helvetica"/>
                <a:cs typeface="Helvetica"/>
              </a:rPr>
              <a:t>Cultivate essential skills and traits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1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6"/>
    </mc:Choice>
    <mc:Fallback xmlns="">
      <p:transition spd="slow" advTm="2807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tackle career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38" y="2362200"/>
            <a:ext cx="8534400" cy="2057400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I. </a:t>
            </a:r>
            <a:r>
              <a:rPr lang="en-US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Focus on developing and cultivating </a:t>
            </a:r>
          </a:p>
          <a:p>
            <a:pPr marL="114300" indent="0">
              <a:buNone/>
            </a:pPr>
            <a:r>
              <a:rPr lang="en-US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research-specific skills and traits.</a:t>
            </a:r>
          </a:p>
          <a:p>
            <a:pPr marL="114300" indent="0">
              <a:buNone/>
            </a:pPr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II. Individual development plan (IDP).</a:t>
            </a:r>
          </a:p>
          <a:p>
            <a:endParaRPr lang="en-US" sz="2800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III.  How to explore?</a:t>
            </a:r>
          </a:p>
          <a:p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597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3"/>
    </mc:Choice>
    <mc:Fallback xmlns="">
      <p:transition spd="slow" advTm="4484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</a:t>
            </a:r>
            <a:r>
              <a:rPr lang="en-US" sz="2400" dirty="0"/>
              <a:t>ndividual </a:t>
            </a:r>
            <a:r>
              <a:rPr lang="en-US" sz="2400" b="1" dirty="0">
                <a:solidFill>
                  <a:srgbClr val="0070C0"/>
                </a:solidFill>
              </a:rPr>
              <a:t>D</a:t>
            </a:r>
            <a:r>
              <a:rPr lang="en-US" sz="2400" dirty="0"/>
              <a:t>evelopment </a:t>
            </a:r>
            <a:r>
              <a:rPr lang="en-US" sz="2400" b="1" dirty="0">
                <a:solidFill>
                  <a:srgbClr val="0070C0"/>
                </a:solidFill>
              </a:rPr>
              <a:t>P</a:t>
            </a:r>
            <a:r>
              <a:rPr lang="en-US" sz="2400" dirty="0"/>
              <a:t>lan</a:t>
            </a:r>
            <a:br>
              <a:rPr lang="en-US" sz="2400" dirty="0"/>
            </a:br>
            <a:r>
              <a:rPr lang="en-US" sz="2400" dirty="0"/>
              <a:t>A Mentor-Mentee </a:t>
            </a:r>
            <a:r>
              <a:rPr lang="en-US" sz="2400" dirty="0">
                <a:solidFill>
                  <a:srgbClr val="FF0000"/>
                </a:solidFill>
              </a:rPr>
              <a:t>Collaboration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828800"/>
            <a:ext cx="8229600" cy="4724400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  <a:t>IDP Goals: </a:t>
            </a:r>
          </a:p>
          <a:p>
            <a:pPr lvl="1"/>
            <a:r>
              <a:rPr lang="en-US" sz="2400" dirty="0"/>
              <a:t>Pause &amp; thoughtfully evaluate</a:t>
            </a:r>
          </a:p>
          <a:p>
            <a:pPr lvl="2"/>
            <a:r>
              <a:rPr lang="en-US" sz="2000" dirty="0"/>
              <a:t>Strengths and Areas for Development</a:t>
            </a:r>
          </a:p>
          <a:p>
            <a:pPr lvl="2"/>
            <a:r>
              <a:rPr lang="en-US" sz="2000" dirty="0"/>
              <a:t>Research Progress</a:t>
            </a:r>
          </a:p>
          <a:p>
            <a:pPr lvl="1"/>
            <a:r>
              <a:rPr lang="en-US" sz="2400" dirty="0"/>
              <a:t>Assess </a:t>
            </a:r>
            <a:r>
              <a:rPr lang="en-US" sz="2400" b="1" dirty="0"/>
              <a:t>your</a:t>
            </a:r>
            <a:r>
              <a:rPr lang="en-US" sz="2400" dirty="0"/>
              <a:t> career objectives</a:t>
            </a:r>
          </a:p>
          <a:p>
            <a:pPr lvl="2"/>
            <a:r>
              <a:rPr lang="en-US" sz="2000" dirty="0"/>
              <a:t>Short-Term &amp; Long-Term</a:t>
            </a:r>
          </a:p>
          <a:p>
            <a:pPr lvl="1"/>
            <a:r>
              <a:rPr lang="en-US" sz="2400" dirty="0"/>
              <a:t>Design a plan to achieve </a:t>
            </a:r>
            <a:r>
              <a:rPr lang="en-US" sz="2400" b="1" dirty="0"/>
              <a:t>your</a:t>
            </a:r>
            <a:r>
              <a:rPr lang="en-US" sz="2400" dirty="0"/>
              <a:t> objectives</a:t>
            </a:r>
          </a:p>
          <a:p>
            <a:pPr lvl="1"/>
            <a:endParaRPr lang="en-US" sz="2400" dirty="0"/>
          </a:p>
          <a:p>
            <a: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  <a:t>Update IDP Annually:</a:t>
            </a:r>
          </a:p>
          <a:p>
            <a:pPr lvl="1"/>
            <a:r>
              <a:rPr lang="en-US" sz="2400" dirty="0"/>
              <a:t>A ‘</a:t>
            </a:r>
            <a:r>
              <a:rPr lang="en-US" sz="2400" b="1" dirty="0"/>
              <a:t>living document</a:t>
            </a:r>
            <a:r>
              <a:rPr lang="en-US" sz="2400" dirty="0"/>
              <a:t>’ that reflects </a:t>
            </a:r>
            <a:r>
              <a:rPr lang="en-US" sz="2400" b="1" dirty="0"/>
              <a:t>your</a:t>
            </a:r>
            <a:r>
              <a:rPr lang="en-US" sz="2400" dirty="0"/>
              <a:t> progress, needs and aspirations</a:t>
            </a:r>
            <a:endParaRPr lang="en-US" sz="24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3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72"/>
    </mc:Choice>
    <mc:Fallback xmlns="">
      <p:transition spd="slow" advTm="119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828800"/>
            <a:ext cx="8229600" cy="4724400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  <a:t>Added benefits of IDP process:</a:t>
            </a:r>
          </a:p>
          <a:p>
            <a:pPr lvl="1"/>
            <a:r>
              <a:rPr lang="en-US" sz="2400" dirty="0"/>
              <a:t>An essential Mentor-Mentee planning discussion</a:t>
            </a:r>
          </a:p>
          <a:p>
            <a:pPr lvl="1"/>
            <a:r>
              <a:rPr lang="en-US" sz="2400" dirty="0"/>
              <a:t>Utilize critical Mentee skills:</a:t>
            </a:r>
          </a:p>
          <a:p>
            <a:pPr lvl="2"/>
            <a:r>
              <a:rPr lang="en-US" sz="2000" dirty="0"/>
              <a:t>Effective Communication – Active Listening</a:t>
            </a:r>
          </a:p>
          <a:p>
            <a:pPr lvl="2"/>
            <a:r>
              <a:rPr lang="en-US" sz="2000" dirty="0"/>
              <a:t>Aligning Expectations</a:t>
            </a:r>
          </a:p>
          <a:p>
            <a:pPr lvl="2"/>
            <a:r>
              <a:rPr lang="en-US" sz="2000" dirty="0"/>
              <a:t>Collaborative Strategies – Defining &amp; Meeting goals</a:t>
            </a:r>
            <a:endParaRPr lang="en-US" sz="28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lvl="2"/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21105D-8740-E415-FFF0-E74B227ADC97}"/>
              </a:ext>
            </a:extLst>
          </p:cNvPr>
          <p:cNvSpPr txBox="1">
            <a:spLocks/>
          </p:cNvSpPr>
          <p:nvPr/>
        </p:nvSpPr>
        <p:spPr>
          <a:xfrm>
            <a:off x="577850" y="381000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</a:rPr>
              <a:t>I</a:t>
            </a:r>
            <a:r>
              <a:rPr lang="en-US" sz="2400" dirty="0"/>
              <a:t>ndividual </a:t>
            </a:r>
            <a:r>
              <a:rPr lang="en-US" sz="2400" b="1" dirty="0">
                <a:solidFill>
                  <a:srgbClr val="0070C0"/>
                </a:solidFill>
              </a:rPr>
              <a:t>D</a:t>
            </a:r>
            <a:r>
              <a:rPr lang="en-US" sz="2400" dirty="0"/>
              <a:t>evelopment </a:t>
            </a:r>
            <a:r>
              <a:rPr lang="en-US" sz="2400" b="1" dirty="0">
                <a:solidFill>
                  <a:srgbClr val="0070C0"/>
                </a:solidFill>
              </a:rPr>
              <a:t>P</a:t>
            </a:r>
            <a:r>
              <a:rPr lang="en-US" sz="2400" dirty="0"/>
              <a:t>lan</a:t>
            </a:r>
            <a:br>
              <a:rPr lang="en-US" sz="2400" dirty="0"/>
            </a:br>
            <a:r>
              <a:rPr lang="en-US" sz="2400" dirty="0"/>
              <a:t>A Mentor-Mentee </a:t>
            </a:r>
            <a:r>
              <a:rPr lang="en-US" sz="2400" dirty="0">
                <a:solidFill>
                  <a:srgbClr val="FF0000"/>
                </a:solidFill>
              </a:rPr>
              <a:t>Collaboration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9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72"/>
    </mc:Choice>
    <mc:Fallback xmlns="">
      <p:transition spd="slow" advTm="11947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engage in career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38" y="2362200"/>
            <a:ext cx="8534400" cy="2057400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I. </a:t>
            </a:r>
            <a:r>
              <a:rPr lang="en-US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Focus on developing and cultivating </a:t>
            </a:r>
          </a:p>
          <a:p>
            <a:pPr marL="114300" indent="0">
              <a:buNone/>
            </a:pPr>
            <a:r>
              <a:rPr lang="en-US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research-specific skills and traits.</a:t>
            </a:r>
          </a:p>
          <a:p>
            <a:pPr marL="114300" indent="0">
              <a:buNone/>
            </a:pPr>
            <a:endParaRPr lang="en-US" sz="2800" i="1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II. Individual development plans (IDPs).</a:t>
            </a:r>
          </a:p>
          <a:p>
            <a:endParaRPr lang="en-US" sz="2800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III.  Exploring Career Paths.</a:t>
            </a:r>
          </a:p>
          <a:p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4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3"/>
    </mc:Choice>
    <mc:Fallback xmlns="">
      <p:transition spd="slow" advTm="4484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2E8FF5-F92D-2CF8-21E1-3FA58861E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7853" y="601013"/>
            <a:ext cx="8384027" cy="5342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F8E71B-2E15-D45B-6735-63545BC22CBE}"/>
              </a:ext>
            </a:extLst>
          </p:cNvPr>
          <p:cNvSpPr txBox="1"/>
          <p:nvPr/>
        </p:nvSpPr>
        <p:spPr>
          <a:xfrm>
            <a:off x="1233313" y="6070258"/>
            <a:ext cx="667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You can and should explore what interests </a:t>
            </a:r>
            <a:r>
              <a:rPr lang="en-US" b="1" dirty="0">
                <a:latin typeface="Arial"/>
                <a:cs typeface="Arial"/>
              </a:rPr>
              <a:t>you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2A7AC-1266-555E-96F8-0603C5C7EE9F}"/>
              </a:ext>
            </a:extLst>
          </p:cNvPr>
          <p:cNvSpPr txBox="1"/>
          <p:nvPr/>
        </p:nvSpPr>
        <p:spPr>
          <a:xfrm>
            <a:off x="2171700" y="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BGS PhD Graduates 2009 – 2018</a:t>
            </a:r>
          </a:p>
        </p:txBody>
      </p:sp>
    </p:spTree>
    <p:extLst>
      <p:ext uri="{BB962C8B-B14F-4D97-AF65-F5344CB8AC3E}">
        <p14:creationId xmlns:p14="http://schemas.microsoft.com/office/powerpoint/2010/main" val="27584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4"/>
    </mc:Choice>
    <mc:Fallback xmlns="">
      <p:transition spd="slow" advTm="42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for career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114300" indent="0">
              <a:buNone/>
            </a:pPr>
            <a:endParaRPr lang="en-US" b="1" i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Graduate group-specific workshops</a:t>
            </a: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Training grant-specific workshops</a:t>
            </a: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Alumni Career Panels</a:t>
            </a: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BGS Certificate Programs</a:t>
            </a: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Students Groups</a:t>
            </a: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Mentors, Advisors, and Peers</a:t>
            </a:r>
          </a:p>
        </p:txBody>
      </p:sp>
    </p:spTree>
    <p:extLst>
      <p:ext uri="{BB962C8B-B14F-4D97-AF65-F5344CB8AC3E}">
        <p14:creationId xmlns:p14="http://schemas.microsoft.com/office/powerpoint/2010/main" val="389387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6"/>
    </mc:Choice>
    <mc:Fallback xmlns="">
      <p:transition spd="slow" advTm="1090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primary GOAL: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11430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68D24-1EA0-104E-86F9-84924B87B0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18" y="2667000"/>
            <a:ext cx="2425700" cy="2565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878E38-CFA6-9241-807A-6435F7112309}"/>
              </a:ext>
            </a:extLst>
          </p:cNvPr>
          <p:cNvSpPr/>
          <p:nvPr/>
        </p:nvSpPr>
        <p:spPr>
          <a:xfrm>
            <a:off x="3124200" y="2891383"/>
            <a:ext cx="244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You will be here*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D6CFBB-63E6-7240-A7B9-492F4C9054B7}"/>
              </a:ext>
            </a:extLst>
          </p:cNvPr>
          <p:cNvCxnSpPr>
            <a:cxnSpLocks/>
          </p:cNvCxnSpPr>
          <p:nvPr/>
        </p:nvCxnSpPr>
        <p:spPr>
          <a:xfrm>
            <a:off x="3406953" y="3424532"/>
            <a:ext cx="3908247" cy="1023038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700F340-861F-BF4C-A386-9E2EF7CF1518}"/>
              </a:ext>
            </a:extLst>
          </p:cNvPr>
          <p:cNvSpPr txBox="1"/>
          <p:nvPr/>
        </p:nvSpPr>
        <p:spPr>
          <a:xfrm>
            <a:off x="868247" y="3881898"/>
            <a:ext cx="3770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The science you do must be: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Responsible, Reproducible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&amp; Rigorous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FD216-C7A5-494D-AFB7-9D9A7A972A20}"/>
              </a:ext>
            </a:extLst>
          </p:cNvPr>
          <p:cNvSpPr/>
          <p:nvPr/>
        </p:nvSpPr>
        <p:spPr>
          <a:xfrm>
            <a:off x="304800" y="1762369"/>
            <a:ext cx="836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CREATE YOUR ‘PROFESSIONAL SELF’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E8457C-E7C9-6240-ACDB-57F2CFFA8BEA}"/>
              </a:ext>
            </a:extLst>
          </p:cNvPr>
          <p:cNvSpPr/>
          <p:nvPr/>
        </p:nvSpPr>
        <p:spPr>
          <a:xfrm>
            <a:off x="872266" y="2201984"/>
            <a:ext cx="4660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Become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these shoulders to stand 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ACF6A2-8B08-6D40-BA52-DFA37FC89D99}"/>
              </a:ext>
            </a:extLst>
          </p:cNvPr>
          <p:cNvSpPr/>
          <p:nvPr/>
        </p:nvSpPr>
        <p:spPr>
          <a:xfrm>
            <a:off x="304800" y="5767178"/>
            <a:ext cx="861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what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professional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purpose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will you </a:t>
            </a:r>
            <a:r>
              <a:rPr lang="en-US" sz="3000" b="1" dirty="0">
                <a:solidFill>
                  <a:prstClr val="black"/>
                </a:solidFill>
              </a:rPr>
              <a:t>use the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PhD?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1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41"/>
    </mc:Choice>
    <mc:Fallback xmlns="">
      <p:transition spd="slow" advTm="45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090515-5A9D-BD40-92CA-01B6DEBD2B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1752600"/>
            <a:ext cx="8305800" cy="4900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A5A16-6933-AC46-A92F-CFB4D267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07988"/>
            <a:ext cx="9099550" cy="1039812"/>
          </a:xfrm>
        </p:spPr>
        <p:txBody>
          <a:bodyPr>
            <a:noAutofit/>
          </a:bodyPr>
          <a:lstStyle/>
          <a:p>
            <a:r>
              <a:rPr lang="en-US" sz="3200" dirty="0"/>
              <a:t>BGS </a:t>
            </a:r>
            <a:r>
              <a:rPr lang="en-US" sz="3200" b="1" dirty="0"/>
              <a:t>Career development</a:t>
            </a:r>
            <a:br>
              <a:rPr lang="en-US" sz="3200" b="1" dirty="0"/>
            </a:br>
            <a:r>
              <a:rPr lang="en-US" sz="3200" b="1" dirty="0"/>
              <a:t>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B1B03-7494-9D4F-9B1A-9FF3DF4329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52" y="762000"/>
            <a:ext cx="1295400" cy="1295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B18CBC-8CD0-9D46-BDA7-CDC61EBE5399}"/>
              </a:ext>
            </a:extLst>
          </p:cNvPr>
          <p:cNvSpPr/>
          <p:nvPr/>
        </p:nvSpPr>
        <p:spPr>
          <a:xfrm>
            <a:off x="228600" y="1295400"/>
            <a:ext cx="3328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600" i="1" dirty="0">
                <a:latin typeface="Arial" charset="0"/>
                <a:cs typeface="Arial" charset="0"/>
              </a:rPr>
              <a:t>DiNardo, Jackson, </a:t>
            </a:r>
            <a:r>
              <a:rPr lang="en-US" sz="1600" i="1" dirty="0" err="1">
                <a:latin typeface="Arial" charset="0"/>
                <a:cs typeface="Arial" charset="0"/>
              </a:rPr>
              <a:t>Engleka</a:t>
            </a:r>
            <a:r>
              <a:rPr lang="en-US" sz="1600" i="1" dirty="0">
                <a:latin typeface="Arial" charset="0"/>
                <a:cs typeface="Arial" charset="0"/>
              </a:rPr>
              <a:t> &amp; Cain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94DB5B1-771A-744C-90D6-942EA576F52D}"/>
              </a:ext>
            </a:extLst>
          </p:cNvPr>
          <p:cNvSpPr/>
          <p:nvPr/>
        </p:nvSpPr>
        <p:spPr>
          <a:xfrm rot="13211006">
            <a:off x="5124448" y="2899168"/>
            <a:ext cx="609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6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49"/>
    </mc:Choice>
    <mc:Fallback xmlns="">
      <p:transition spd="slow" advTm="51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5A16-6933-AC46-A92F-CFB4D267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07988"/>
            <a:ext cx="9099550" cy="1039812"/>
          </a:xfrm>
        </p:spPr>
        <p:txBody>
          <a:bodyPr>
            <a:noAutofit/>
          </a:bodyPr>
          <a:lstStyle/>
          <a:p>
            <a:r>
              <a:rPr lang="en-US" sz="3200" b="1" dirty="0"/>
              <a:t>Career development website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96479-A403-C64F-ADAD-A49813BBCE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76400"/>
            <a:ext cx="2207011" cy="4974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0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7"/>
    </mc:Choice>
    <mc:Fallback xmlns="">
      <p:transition spd="slow" advTm="1526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5A16-6933-AC46-A92F-CFB4D267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07988"/>
            <a:ext cx="9099550" cy="1039812"/>
          </a:xfrm>
        </p:spPr>
        <p:txBody>
          <a:bodyPr>
            <a:noAutofit/>
          </a:bodyPr>
          <a:lstStyle/>
          <a:p>
            <a:r>
              <a:rPr lang="en-US" sz="3200" b="1" dirty="0"/>
              <a:t>Career development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C71DC-A0CD-DB4C-89C3-91BAC1F83D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94632"/>
            <a:ext cx="5563905" cy="2564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B16E8-5C2C-2546-880C-E2D779DC9B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03882"/>
            <a:ext cx="3329531" cy="2190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84E5CF-82FF-C24A-B64A-EB685C42A650}"/>
              </a:ext>
            </a:extLst>
          </p:cNvPr>
          <p:cNvSpPr txBox="1"/>
          <p:nvPr/>
        </p:nvSpPr>
        <p:spPr>
          <a:xfrm>
            <a:off x="4648200" y="2057400"/>
            <a:ext cx="3207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Informative video shorts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Alums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1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07"/>
    </mc:Choice>
    <mc:Fallback xmlns="">
      <p:transition spd="slow" advTm="116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for Career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lvl="2"/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Center for Excellence in Teaching, Learning and Innovation</a:t>
            </a:r>
            <a:r>
              <a:rPr lang="en-US" dirty="0">
                <a:solidFill>
                  <a:srgbClr val="6C271B"/>
                </a:solidFill>
                <a:latin typeface="Helvetica"/>
                <a:cs typeface="Helvetica"/>
              </a:rPr>
              <a:t>: CETLI Teaching Certificate</a:t>
            </a:r>
          </a:p>
          <a:p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Penn Center for Innovation</a:t>
            </a:r>
            <a:r>
              <a:rPr lang="en-US" dirty="0">
                <a:solidFill>
                  <a:srgbClr val="6C271B"/>
                </a:solidFill>
                <a:latin typeface="Helvetica"/>
                <a:cs typeface="Helvetica"/>
              </a:rPr>
              <a:t>: PCI Fellows Program</a:t>
            </a:r>
          </a:p>
          <a:p>
            <a:pPr lvl="1"/>
            <a:r>
              <a:rPr lang="en-US" dirty="0">
                <a:solidFill>
                  <a:srgbClr val="6C271B"/>
                </a:solidFill>
                <a:latin typeface="Helvetica"/>
                <a:cs typeface="Helvetica"/>
                <a:hlinkClick r:id="rId4"/>
              </a:rPr>
              <a:t>https://pci.upenn.edu/pci-fellows/</a:t>
            </a:r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  <a:p>
            <a:pPr lvl="1"/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b="1" i="1" dirty="0">
                <a:solidFill>
                  <a:srgbClr val="0432FF"/>
                </a:solidFill>
                <a:latin typeface="Helvetica"/>
                <a:cs typeface="Helvetica"/>
              </a:rPr>
              <a:t>Career Services: </a:t>
            </a:r>
            <a:r>
              <a:rPr lang="en-US" dirty="0">
                <a:solidFill>
                  <a:srgbClr val="6C271B"/>
                </a:solidFill>
                <a:latin typeface="Helvetica"/>
                <a:cs typeface="Helvetica"/>
              </a:rPr>
              <a:t>Career Exploration Fellowship</a:t>
            </a:r>
          </a:p>
          <a:p>
            <a:pPr lvl="1"/>
            <a:r>
              <a:rPr lang="en-US" sz="1600" dirty="0">
                <a:solidFill>
                  <a:srgbClr val="6C271B"/>
                </a:solidFill>
                <a:latin typeface="Helvetica"/>
                <a:cs typeface="Helvetica"/>
                <a:hlinkClick r:id="rId5"/>
              </a:rPr>
              <a:t>https://careerservices.upenn.edu/phd-career-exploration-fellowship/#CEFapply</a:t>
            </a:r>
            <a:endParaRPr lang="en-US" sz="1600" dirty="0">
              <a:solidFill>
                <a:srgbClr val="6C271B"/>
              </a:solidFill>
              <a:latin typeface="Helvetica"/>
              <a:cs typeface="Helvetica"/>
            </a:endParaRPr>
          </a:p>
          <a:p>
            <a:pPr marL="411163" lvl="1" indent="0">
              <a:buNone/>
            </a:pPr>
            <a:endParaRPr lang="en-US" sz="1600" dirty="0">
              <a:solidFill>
                <a:srgbClr val="6C271B"/>
              </a:solidFill>
              <a:latin typeface="Helvetica"/>
              <a:cs typeface="Helvetica"/>
            </a:endParaRPr>
          </a:p>
          <a:p>
            <a:endParaRPr lang="en-US" b="1" i="1" dirty="0">
              <a:solidFill>
                <a:srgbClr val="0432FF"/>
              </a:solidFill>
              <a:latin typeface="Helvetica"/>
              <a:cs typeface="Helvetica"/>
            </a:endParaRPr>
          </a:p>
          <a:p>
            <a:pPr lvl="1"/>
            <a:endParaRPr lang="en-US" b="1" i="1" dirty="0">
              <a:solidFill>
                <a:srgbClr val="0432FF"/>
              </a:solidFill>
              <a:latin typeface="Helvetica"/>
              <a:cs typeface="Helvetica"/>
            </a:endParaRPr>
          </a:p>
          <a:p>
            <a:pPr lvl="1"/>
            <a:endParaRPr lang="en-US" b="1" i="1" dirty="0">
              <a:solidFill>
                <a:srgbClr val="0432FF"/>
              </a:solidFill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27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46"/>
    </mc:Choice>
    <mc:Fallback xmlns="">
      <p:transition spd="slow" advTm="3284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E873-1B10-2805-927A-44E89A9B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Career services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BCBB2-0E09-B508-1DE3-3D94CE47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Services for graduate students</a:t>
            </a:r>
          </a:p>
          <a:p>
            <a:pPr lvl="1"/>
            <a:r>
              <a:rPr lang="en-US" dirty="0"/>
              <a:t>Life and Physical sciences</a:t>
            </a:r>
          </a:p>
          <a:p>
            <a:pPr lvl="2"/>
            <a:r>
              <a:rPr lang="en-US" dirty="0">
                <a:hlinkClick r:id="rId3"/>
              </a:rPr>
              <a:t>https://careerservices.upenn.edu/channels/life-physical-sciences/</a:t>
            </a:r>
            <a:endParaRPr lang="en-US" dirty="0"/>
          </a:p>
          <a:p>
            <a:pPr lvl="1"/>
            <a:r>
              <a:rPr lang="en-US" dirty="0"/>
              <a:t>Curated “LinkedIn learning” modules</a:t>
            </a:r>
          </a:p>
          <a:p>
            <a:pPr lvl="1"/>
            <a:r>
              <a:rPr lang="en-US" dirty="0"/>
              <a:t>Career workshops/programming</a:t>
            </a:r>
          </a:p>
          <a:p>
            <a:pPr lvl="2"/>
            <a:r>
              <a:rPr lang="en-US" sz="1400" dirty="0"/>
              <a:t>Graduate Career Skills Series, Faculty Job Search Camp, Doctoral Career Development Camp, First Generation Graduate Student Week, </a:t>
            </a:r>
            <a:r>
              <a:rPr lang="en-US" sz="1400" dirty="0" err="1"/>
              <a:t>etc</a:t>
            </a:r>
            <a:endParaRPr lang="en-US" sz="1400" dirty="0"/>
          </a:p>
          <a:p>
            <a:pPr lvl="1"/>
            <a:r>
              <a:rPr lang="en-US" dirty="0"/>
              <a:t>Biosciences Career Fair (held every Fall)</a:t>
            </a:r>
          </a:p>
          <a:p>
            <a:pPr lvl="1"/>
            <a:r>
              <a:rPr lang="en-US" dirty="0"/>
              <a:t>CV/Cover Letter Review</a:t>
            </a:r>
          </a:p>
          <a:p>
            <a:pPr lvl="1"/>
            <a:r>
              <a:rPr lang="en-US" dirty="0"/>
              <a:t>Handshake </a:t>
            </a:r>
          </a:p>
          <a:p>
            <a:endParaRPr lang="en-US" dirty="0"/>
          </a:p>
          <a:p>
            <a:pPr marL="4111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97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A130-F29C-AA43-BFBB-2C97EDA2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programs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2E1A6-A79E-09F1-E9C3-A10D19FA0E9F}"/>
              </a:ext>
            </a:extLst>
          </p:cNvPr>
          <p:cNvSpPr txBox="1"/>
          <p:nvPr/>
        </p:nvSpPr>
        <p:spPr>
          <a:xfrm>
            <a:off x="228600" y="1219200"/>
            <a:ext cx="4676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www.med.upenn.edu</a:t>
            </a:r>
            <a:r>
              <a:rPr lang="en-US" sz="1800" dirty="0"/>
              <a:t>/</a:t>
            </a:r>
            <a:r>
              <a:rPr lang="en-US" sz="1800" dirty="0" err="1"/>
              <a:t>bgs</a:t>
            </a:r>
            <a:r>
              <a:rPr lang="en-US" sz="1800" dirty="0"/>
              <a:t>/cert-</a:t>
            </a:r>
            <a:r>
              <a:rPr lang="en-US" sz="1800" dirty="0" err="1"/>
              <a:t>progs.html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9F11D-EE56-4439-6AA2-99B4DBBD00B8}"/>
              </a:ext>
            </a:extLst>
          </p:cNvPr>
          <p:cNvSpPr txBox="1"/>
          <p:nvPr/>
        </p:nvSpPr>
        <p:spPr>
          <a:xfrm>
            <a:off x="533400" y="1828800"/>
            <a:ext cx="7391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7030A0"/>
                </a:solidFill>
                <a:effectLst/>
                <a:latin typeface="Fira Sans Condensed" panose="020F0502020204030204" pitchFamily="34" charset="0"/>
              </a:rPr>
              <a:t>  Graduate Training in Medical Science (GTMS) Certificate</a:t>
            </a:r>
            <a:endParaRPr lang="en-US" i="0" dirty="0">
              <a:solidFill>
                <a:srgbClr val="7030A0"/>
              </a:solidFill>
              <a:effectLst/>
              <a:latin typeface="Fira Sans Condensed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7030A0"/>
                </a:solidFill>
                <a:effectLst/>
                <a:latin typeface="Fira Sans Condensed" panose="020F0502020204030204" pitchFamily="34" charset="0"/>
              </a:rPr>
              <a:t>  Public Health Certificate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7030A0"/>
                </a:solidFill>
                <a:effectLst/>
                <a:latin typeface="Fira Sans Condensed" panose="020F0502020204030204" pitchFamily="34" charset="0"/>
              </a:rPr>
              <a:t>  Environmental Health Sciences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Fira Sans Condensed" panose="020F0502020204030204" pitchFamily="34" charset="0"/>
              </a:rPr>
              <a:t>  Community Engaged STEM Certificate</a:t>
            </a:r>
            <a:endParaRPr lang="en-US" i="0" dirty="0">
              <a:solidFill>
                <a:srgbClr val="7030A0"/>
              </a:solidFill>
              <a:effectLst/>
              <a:latin typeface="Fira Sans Condensed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CB7B97-BC32-46B2-5CD0-61CF07E14970}"/>
              </a:ext>
            </a:extLst>
          </p:cNvPr>
          <p:cNvSpPr txBox="1"/>
          <p:nvPr/>
        </p:nvSpPr>
        <p:spPr>
          <a:xfrm>
            <a:off x="1219200" y="3733800"/>
            <a:ext cx="7391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45EA7"/>
                </a:solidFill>
                <a:effectLst/>
                <a:latin typeface="Fira Sans Condensed" panose="020F0502020204030204" pitchFamily="34" charset="0"/>
              </a:rPr>
              <a:t> Certificate in Biomedical Informatics</a:t>
            </a:r>
            <a:endParaRPr lang="en-US" sz="1800" b="0" i="0" dirty="0">
              <a:solidFill>
                <a:srgbClr val="2E2F32"/>
              </a:solidFill>
              <a:effectLst/>
              <a:latin typeface="Fira Sans Condensed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45EA7"/>
                </a:solidFill>
                <a:effectLst/>
                <a:latin typeface="Fira Sans Condensed" panose="020F0502020204030204" pitchFamily="34" charset="0"/>
              </a:rPr>
              <a:t> Certificate in Language and Communication Sciences</a:t>
            </a:r>
            <a:endParaRPr lang="en-US" sz="1800" b="0" i="0" dirty="0">
              <a:solidFill>
                <a:srgbClr val="2E2F32"/>
              </a:solidFill>
              <a:effectLst/>
              <a:latin typeface="Fira Sans Condensed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45EA7"/>
                </a:solidFill>
                <a:effectLst/>
                <a:latin typeface="Fira Sans Condensed" panose="020F0502020204030204" pitchFamily="34" charset="0"/>
              </a:rPr>
              <a:t> Certificate in Public Health and Cognitive Aging</a:t>
            </a:r>
            <a:endParaRPr lang="en-US" sz="1800" b="0" i="0" dirty="0">
              <a:solidFill>
                <a:srgbClr val="2E2F32"/>
              </a:solidFill>
              <a:effectLst/>
              <a:latin typeface="Fira Sans Condensed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45EA7"/>
                </a:solidFill>
                <a:effectLst/>
                <a:latin typeface="Fira Sans Condensed" panose="020F0502020204030204" pitchFamily="34" charset="0"/>
              </a:rPr>
              <a:t> Certificate in Social, Cognitive and Affective Neuroscience</a:t>
            </a:r>
            <a:endParaRPr lang="en-US" sz="1800" b="0" i="0" dirty="0">
              <a:solidFill>
                <a:srgbClr val="2E2F32"/>
              </a:solidFill>
              <a:effectLst/>
              <a:latin typeface="Fira Sans Condensed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45EA7"/>
                </a:solidFill>
                <a:effectLst/>
                <a:latin typeface="Fira Sans Condensed" panose="020F0502020204030204" pitchFamily="34" charset="0"/>
              </a:rPr>
              <a:t> Certificate of Study in Law</a:t>
            </a:r>
            <a:endParaRPr lang="en-US" sz="1800" b="0" i="0" dirty="0">
              <a:solidFill>
                <a:srgbClr val="2E2F32"/>
              </a:solidFill>
              <a:effectLst/>
              <a:latin typeface="Fira Sans Condensed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45EA7"/>
                </a:solidFill>
                <a:effectLst/>
                <a:latin typeface="Fira Sans Condensed" panose="020F0502020204030204" pitchFamily="34" charset="0"/>
              </a:rPr>
              <a:t> Certificate Program in Regulatory, Translational, or Entrepreneurial Science</a:t>
            </a:r>
            <a:endParaRPr lang="en-US" sz="1800" b="0" i="0" dirty="0">
              <a:solidFill>
                <a:srgbClr val="2E2F32"/>
              </a:solidFill>
              <a:effectLst/>
              <a:latin typeface="Fira Sans Condensed" panose="020F0502020204030204" pitchFamily="34" charset="0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7A2E6A0C-36A6-67DF-C5A5-B5CCB694B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2" t="9388" r="531" b="54941"/>
          <a:stretch/>
        </p:blipFill>
        <p:spPr>
          <a:xfrm>
            <a:off x="6651171" y="2590800"/>
            <a:ext cx="1905000" cy="1447801"/>
          </a:xfrm>
        </p:spPr>
      </p:pic>
    </p:spTree>
    <p:extLst>
      <p:ext uri="{BB962C8B-B14F-4D97-AF65-F5344CB8AC3E}">
        <p14:creationId xmlns:p14="http://schemas.microsoft.com/office/powerpoint/2010/main" val="39959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14"/>
    </mc:Choice>
    <mc:Fallback xmlns="">
      <p:transition spd="slow" advTm="30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56F1-D9AD-D900-DC9C-F325CB2F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BGS supported Career Exploration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AEB3F-CCEA-5397-50AC-7C8BE4204A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External Course</a:t>
            </a:r>
          </a:p>
          <a:p>
            <a:r>
              <a:rPr lang="en-US" dirty="0"/>
              <a:t>Externship</a:t>
            </a:r>
          </a:p>
          <a:p>
            <a:r>
              <a:rPr lang="en-US" dirty="0"/>
              <a:t>Teaching Assistant</a:t>
            </a:r>
          </a:p>
          <a:p>
            <a:r>
              <a:rPr lang="en-US" dirty="0"/>
              <a:t>IDEAL Research Fellow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71433-178F-4968-3B73-6931774FD2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Abbvie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Apple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AstraZeneca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Centers for Disease Control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Eli Lilly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Johns Hopkins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Genentech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Gilead Sciences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GlaxoSmithKline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Merck</a:t>
            </a:r>
          </a:p>
          <a:p>
            <a:pPr algn="l"/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RazorFish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Health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Recursion Pharmaceuticals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Takeda Pharm Co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United States of Care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 and Me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Bottom line: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Leverage your PhD training to make the greatest possible impact on society.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Whatever path YOU choose, you will have the Skills and Traits to succeed.</a:t>
            </a:r>
          </a:p>
        </p:txBody>
      </p:sp>
    </p:spTree>
    <p:extLst>
      <p:ext uri="{BB962C8B-B14F-4D97-AF65-F5344CB8AC3E}">
        <p14:creationId xmlns:p14="http://schemas.microsoft.com/office/powerpoint/2010/main" val="20076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5"/>
    </mc:Choice>
    <mc:Fallback xmlns="">
      <p:transition spd="slow" advTm="34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2E8FF5-F92D-2CF8-21E1-3FA58861E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37017"/>
            <a:ext cx="9144000" cy="5826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A90F2D-D5E8-0E15-B034-A99B9E786279}"/>
              </a:ext>
            </a:extLst>
          </p:cNvPr>
          <p:cNvSpPr txBox="1"/>
          <p:nvPr/>
        </p:nvSpPr>
        <p:spPr>
          <a:xfrm>
            <a:off x="2171700" y="76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BGS PhD Graduates 2009 – 2018</a:t>
            </a:r>
          </a:p>
        </p:txBody>
      </p:sp>
    </p:spTree>
    <p:extLst>
      <p:ext uri="{BB962C8B-B14F-4D97-AF65-F5344CB8AC3E}">
        <p14:creationId xmlns:p14="http://schemas.microsoft.com/office/powerpoint/2010/main" val="30997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4"/>
    </mc:Choice>
    <mc:Fallback xmlns="">
      <p:transition spd="slow" advTm="4278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</a:t>
            </a:r>
            <a:r>
              <a:rPr lang="en-US" dirty="0" err="1"/>
              <a:t>enGage</a:t>
            </a:r>
            <a:r>
              <a:rPr lang="en-US" dirty="0"/>
              <a:t> in career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38" y="2362200"/>
            <a:ext cx="8534400" cy="20574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I.  C</a:t>
            </a:r>
            <a:r>
              <a:rPr lang="en-US" sz="2800" i="1" dirty="0">
                <a:solidFill>
                  <a:schemeClr val="tx1"/>
                </a:solidFill>
                <a:latin typeface="Helvetica"/>
                <a:cs typeface="Helvetica"/>
              </a:rPr>
              <a:t>ultivating research-specific skills and traits.</a:t>
            </a:r>
          </a:p>
          <a:p>
            <a:pPr marL="114300" indent="0">
              <a:buNone/>
            </a:pPr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II.  Using an Individual Development Plan (IDP).</a:t>
            </a:r>
          </a:p>
          <a:p>
            <a:endParaRPr lang="en-US" sz="2800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III.  Exploring career paths.</a:t>
            </a:r>
          </a:p>
          <a:p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383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3"/>
    </mc:Choice>
    <mc:Fallback xmlns="">
      <p:transition spd="slow" advTm="44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Biomedical Graduate Studies</a:t>
            </a:r>
          </a:p>
        </p:txBody>
      </p:sp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  <a:ea typeface="+mj-ea"/>
                <a:cs typeface="+mj-cs"/>
              </a:rPr>
              <a:t>Career Development</a:t>
            </a:r>
            <a:endParaRPr lang="en-US" dirty="0">
              <a:latin typeface="Calibri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1752600"/>
            <a:ext cx="327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Director, Training Support &amp; </a:t>
            </a: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Career Development</a:t>
            </a: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(he, him)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A1DE4-5478-1A47-AC26-0E4795D62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457" y="381000"/>
            <a:ext cx="30585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Arial" charset="0"/>
                <a:cs typeface="Arial" charset="0"/>
              </a:rPr>
              <a:t>Kurt </a:t>
            </a:r>
            <a:r>
              <a:rPr lang="en-US" sz="1800" b="1" dirty="0" err="1">
                <a:latin typeface="Arial" charset="0"/>
                <a:cs typeface="Arial" charset="0"/>
              </a:rPr>
              <a:t>Engleka</a:t>
            </a:r>
            <a:endParaRPr lang="en-US" sz="1600" b="1" dirty="0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Director of Curriculum</a:t>
            </a: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(he, him)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8D855-20B8-414F-9B20-20BB2802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637" y="1619071"/>
            <a:ext cx="3357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Arial" charset="0"/>
                <a:cs typeface="Arial" charset="0"/>
              </a:rPr>
              <a:t>Candace Cain</a:t>
            </a:r>
            <a:endParaRPr lang="en-US" sz="1600" b="1" dirty="0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Career Development Coordinator</a:t>
            </a: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(she, her)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048724-2D1A-6740-9387-8F3903D817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4" y="303660"/>
            <a:ext cx="2736407" cy="1453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D656C6-1F08-C043-95E9-1FFF965937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5" y="5410200"/>
            <a:ext cx="1295400" cy="1295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432430-DBF0-134D-877F-52BE7DAF5139}"/>
              </a:ext>
            </a:extLst>
          </p:cNvPr>
          <p:cNvSpPr/>
          <p:nvPr/>
        </p:nvSpPr>
        <p:spPr>
          <a:xfrm>
            <a:off x="1807364" y="5827067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BGS Career Development Website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DE7EFA-D7E4-9E41-BA6D-0B007689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3660"/>
            <a:ext cx="1149098" cy="114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standing on a bridge&#10;&#10;Description automatically generated">
            <a:extLst>
              <a:ext uri="{FF2B5EF4-FFF2-40B4-BE49-F238E27FC236}">
                <a16:creationId xmlns:a16="http://schemas.microsoft.com/office/drawing/2014/main" id="{72038F07-8A1D-F010-10D3-0DC9C35E37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30125" r="39216" b="49956"/>
          <a:stretch/>
        </p:blipFill>
        <p:spPr>
          <a:xfrm>
            <a:off x="4419599" y="1619071"/>
            <a:ext cx="1152239" cy="12003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47"/>
    </mc:Choice>
    <mc:Fallback xmlns="">
      <p:transition spd="slow" advTm="4914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67" y="507118"/>
            <a:ext cx="8261350" cy="10398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100" dirty="0"/>
              <a:t>what Qualities are gained by </a:t>
            </a:r>
            <a:br>
              <a:rPr lang="en-US" sz="3100" dirty="0"/>
            </a:br>
            <a:r>
              <a:rPr lang="en-US" sz="3100" dirty="0"/>
              <a:t>PhD Training ?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5" y="1905000"/>
            <a:ext cx="313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6C271B"/>
                </a:solidFill>
                <a:latin typeface="Helvetica"/>
                <a:cs typeface="Helvetica"/>
              </a:rPr>
              <a:t>PhD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7021" y="3039070"/>
            <a:ext cx="179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Helvetica"/>
                <a:cs typeface="Helvetica"/>
              </a:rPr>
              <a:t>Skills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3157" y="3039070"/>
            <a:ext cx="1827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Helvetica"/>
                <a:cs typeface="Helvetica"/>
              </a:rPr>
              <a:t>Traits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495800"/>
            <a:ext cx="7924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3600"/>
              </a:lnSpc>
              <a:spcAft>
                <a:spcPts val="600"/>
              </a:spcAft>
            </a:pP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–	an </a:t>
            </a:r>
            <a:r>
              <a:rPr lang="en-US" sz="3200" i="1" dirty="0">
                <a:solidFill>
                  <a:srgbClr val="6C271B"/>
                </a:solidFill>
                <a:latin typeface="Helvetica"/>
                <a:cs typeface="Helvetica"/>
              </a:rPr>
              <a:t>absolute requirement </a:t>
            </a: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for any </a:t>
            </a:r>
          </a:p>
          <a:p>
            <a:pPr marL="355600" indent="-355600">
              <a:lnSpc>
                <a:spcPts val="3600"/>
              </a:lnSpc>
              <a:spcAft>
                <a:spcPts val="600"/>
              </a:spcAft>
            </a:pP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research-intensive scientific endeavor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52800" y="26670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0" y="26670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39624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34000" y="39624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0E01C93-0D88-C94E-B08E-B2520FBDA9AE}"/>
              </a:ext>
            </a:extLst>
          </p:cNvPr>
          <p:cNvSpPr/>
          <p:nvPr/>
        </p:nvSpPr>
        <p:spPr>
          <a:xfrm>
            <a:off x="4876800" y="2551331"/>
            <a:ext cx="2133600" cy="19444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11"/>
    </mc:Choice>
    <mc:Fallback xmlns="">
      <p:transition spd="slow" advTm="70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i="1" dirty="0">
                <a:solidFill>
                  <a:srgbClr val="0000FF"/>
                </a:solidFill>
              </a:rPr>
              <a:t>Skills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/>
              <a:t>from your </a:t>
            </a:r>
            <a:r>
              <a:rPr lang="en-US" sz="3600" dirty="0" err="1"/>
              <a:t>phD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spd="slow" advTm="10468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i="1" dirty="0">
                <a:solidFill>
                  <a:srgbClr val="0000FF"/>
                </a:solidFill>
              </a:rPr>
              <a:t>Skills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/>
              <a:t>from your </a:t>
            </a:r>
            <a:r>
              <a:rPr lang="en-US" sz="3600" dirty="0" err="1"/>
              <a:t>phD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4648200" cy="454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  <a:spcBef>
                <a:spcPts val="400"/>
              </a:spcBef>
              <a:spcAft>
                <a:spcPts val="500"/>
              </a:spcAft>
              <a:tabLst>
                <a:tab pos="2667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Critical Thinking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solidFill>
                  <a:srgbClr val="6C271B"/>
                </a:solidFill>
                <a:latin typeface="+mn-lt"/>
              </a:rPr>
              <a:t>Acquiring and processing of information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Gauging evidence and arguments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Recognizing assumptions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Recognizing logical relationships</a:t>
            </a:r>
          </a:p>
          <a:p>
            <a:pPr marL="533400" indent="-533400">
              <a:lnSpc>
                <a:spcPts val="1800"/>
              </a:lnSpc>
              <a:spcAft>
                <a:spcPts val="300"/>
              </a:spcAft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Drawing warranted conclusions</a:t>
            </a: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500"/>
              </a:spcAft>
              <a:tabLst>
                <a:tab pos="2667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Competence in Mathematical and</a:t>
            </a:r>
            <a:br>
              <a:rPr lang="en-US" sz="2000" b="1" i="1" dirty="0">
                <a:solidFill>
                  <a:srgbClr val="0000FF"/>
                </a:solidFill>
                <a:latin typeface="+mn-lt"/>
              </a:rPr>
            </a:b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    Computational Practices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solidFill>
                  <a:srgbClr val="6C271B"/>
                </a:solidFill>
                <a:latin typeface="+mn-lt"/>
              </a:rPr>
              <a:t>Mathematical reasoning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Statistical inference</a:t>
            </a:r>
          </a:p>
          <a:p>
            <a:pPr marL="533400" indent="-533400">
              <a:lnSpc>
                <a:spcPts val="1800"/>
              </a:lnSpc>
              <a:spcAft>
                <a:spcPts val="300"/>
              </a:spcAft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Systems-level modeling</a:t>
            </a: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500"/>
              </a:spcAft>
              <a:tabLst>
                <a:tab pos="2667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Proficiency in Experimental Design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solidFill>
                  <a:srgbClr val="6C271B"/>
                </a:solidFill>
                <a:latin typeface="+mn-lt"/>
              </a:rPr>
              <a:t>Articulating a scientific premise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Developing a hypothesis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Testing hypotheses/Protocol design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Reagent validation/Troubleshooting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Data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989138"/>
            <a:ext cx="3962400" cy="4570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920"/>
              </a:lnSpc>
              <a:spcBef>
                <a:spcPts val="400"/>
              </a:spcBef>
              <a:spcAft>
                <a:spcPts val="500"/>
              </a:spcAft>
              <a:tabLst>
                <a:tab pos="2667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Management</a:t>
            </a:r>
            <a:endParaRPr lang="en-US" sz="1600" b="1" i="1" dirty="0">
              <a:solidFill>
                <a:srgbClr val="0000FF"/>
              </a:solidFill>
              <a:latin typeface="+mn-lt"/>
            </a:endParaRP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solidFill>
                  <a:srgbClr val="6C271B"/>
                </a:solidFill>
                <a:latin typeface="+mn-lt"/>
              </a:rPr>
              <a:t>Time management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Project management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Century Gothic"/>
              </a:rPr>
              <a:t>	Work ethic; work/life balance</a:t>
            </a:r>
            <a:endParaRPr lang="en-US" sz="1600" dirty="0">
              <a:solidFill>
                <a:srgbClr val="6C271B"/>
              </a:solidFill>
              <a:latin typeface="+mn-lt"/>
            </a:endParaRP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Mentorship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Leading and motivating others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Networking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Conflict management</a:t>
            </a:r>
          </a:p>
          <a:p>
            <a:pPr>
              <a:lnSpc>
                <a:spcPts val="1800"/>
              </a:lnSpc>
              <a:spcAft>
                <a:spcPts val="300"/>
              </a:spcAft>
              <a:tabLst>
                <a:tab pos="266700" algn="l"/>
              </a:tabLst>
              <a:defRPr/>
            </a:pPr>
            <a:endParaRPr lang="en-US" sz="1600" dirty="0">
              <a:solidFill>
                <a:srgbClr val="6C271B"/>
              </a:solidFill>
              <a:latin typeface="+mn-lt"/>
            </a:endParaRP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500"/>
              </a:spcAft>
              <a:tabLst>
                <a:tab pos="2667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Communication</a:t>
            </a:r>
            <a:endParaRPr lang="en-US" sz="1600" b="1" i="1" dirty="0">
              <a:solidFill>
                <a:srgbClr val="0000FF"/>
              </a:solidFill>
              <a:latin typeface="+mn-lt"/>
            </a:endParaRP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solidFill>
                  <a:srgbClr val="6C271B"/>
                </a:solidFill>
                <a:latin typeface="+mn-lt"/>
              </a:rPr>
              <a:t>Clarity, precision, and intent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Effective listening and feedback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Manuscript writing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Grant </a:t>
            </a:r>
            <a:r>
              <a:rPr lang="en-US" sz="1600" dirty="0">
                <a:solidFill>
                  <a:srgbClr val="6C271B"/>
                </a:solidFill>
                <a:latin typeface="Century Gothic"/>
              </a:rPr>
              <a:t>writing</a:t>
            </a:r>
            <a:endParaRPr lang="en-US" sz="1600" dirty="0">
              <a:solidFill>
                <a:srgbClr val="6C271B"/>
              </a:solidFill>
              <a:latin typeface="+mn-lt"/>
            </a:endParaRP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Posters/multimedia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Speaking to a scientific audience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Speaking to a lay audience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870587"/>
      </p:ext>
    </p:extLst>
  </p:cSld>
  <p:clrMapOvr>
    <a:masterClrMapping/>
  </p:clrMapOvr>
  <p:transition spd="slow" advTm="104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0000FF"/>
                </a:solidFill>
              </a:rPr>
              <a:t>traits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/>
              <a:t>from your </a:t>
            </a:r>
            <a:r>
              <a:rPr lang="en-US" sz="3600" dirty="0" err="1"/>
              <a:t>phD</a:t>
            </a:r>
            <a:endParaRPr lang="en-US" sz="3600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9900" y="1752600"/>
            <a:ext cx="8674100" cy="4373563"/>
          </a:xfrm>
        </p:spPr>
        <p:txBody>
          <a:bodyPr/>
          <a:lstStyle/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Self-motivation &amp; work ethic</a:t>
            </a:r>
          </a:p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Focus</a:t>
            </a:r>
          </a:p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Persistence – Resilience</a:t>
            </a:r>
          </a:p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Curiosity: a desire for answers </a:t>
            </a:r>
            <a:r>
              <a:rPr lang="en-US" sz="2800" i="1" dirty="0">
                <a:solidFill>
                  <a:srgbClr val="6C271B"/>
                </a:solidFill>
                <a:latin typeface="Century Gothic" charset="0"/>
              </a:rPr>
              <a:t>and</a:t>
            </a:r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 the search</a:t>
            </a:r>
          </a:p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Capacity to balance Receptivity with Skepticism</a:t>
            </a:r>
          </a:p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Creativity – Imagination</a:t>
            </a:r>
          </a:p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Kindness – Empathy – Patience</a:t>
            </a:r>
          </a:p>
          <a:p>
            <a:pPr marL="114300" indent="0">
              <a:buNone/>
            </a:pPr>
            <a:endParaRPr lang="en-US" sz="2800" dirty="0">
              <a:solidFill>
                <a:srgbClr val="6C271B"/>
              </a:solidFill>
              <a:latin typeface="Century Gothic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791200" y="6397625"/>
            <a:ext cx="327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>
                <a:latin typeface="Arial" charset="0"/>
                <a:cs typeface="Arial" charset="0"/>
              </a:rPr>
              <a:t>Adapted from Emotional Competency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70"/>
    </mc:Choice>
    <mc:Fallback xmlns="">
      <p:transition spd="slow" advTm="119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16|18|2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26.6|18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26.6|1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10.8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42.5|3.1|1.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42.5|3.1|1.3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6.7|15.8|18.1|15.9|4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12870</TotalTime>
  <Words>1646</Words>
  <Application>Microsoft Macintosh PowerPoint</Application>
  <PresentationFormat>On-screen Show (4:3)</PresentationFormat>
  <Paragraphs>286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Book Antiqua</vt:lpstr>
      <vt:lpstr>Calibri</vt:lpstr>
      <vt:lpstr>Century Gothic</vt:lpstr>
      <vt:lpstr>Fira Sans Condensed</vt:lpstr>
      <vt:lpstr>Helvetica</vt:lpstr>
      <vt:lpstr>Times New Roman</vt:lpstr>
      <vt:lpstr>Apothecary</vt:lpstr>
      <vt:lpstr> Career development &amp; Exploration </vt:lpstr>
      <vt:lpstr>YOUR primary GOAL:</vt:lpstr>
      <vt:lpstr>PowerPoint Presentation</vt:lpstr>
      <vt:lpstr>How to enGage in career development?</vt:lpstr>
      <vt:lpstr>Career Development</vt:lpstr>
      <vt:lpstr> what Qualities are gained by  PhD Training ?  </vt:lpstr>
      <vt:lpstr>Skills from your phD</vt:lpstr>
      <vt:lpstr>Skills from your phD</vt:lpstr>
      <vt:lpstr>traits from your phD</vt:lpstr>
      <vt:lpstr>career success:  Qualities gained by PhD Training   </vt:lpstr>
      <vt:lpstr>With The right mix You can choose your path!</vt:lpstr>
      <vt:lpstr>How to engage in career development?</vt:lpstr>
      <vt:lpstr>How to engage in career development?</vt:lpstr>
      <vt:lpstr>How to tackle career development?</vt:lpstr>
      <vt:lpstr>Individual Development Plan A Mentor-Mentee Collaboration</vt:lpstr>
      <vt:lpstr>PowerPoint Presentation</vt:lpstr>
      <vt:lpstr>How to engage in career development?</vt:lpstr>
      <vt:lpstr>PowerPoint Presentation</vt:lpstr>
      <vt:lpstr>Paths for career Exploration</vt:lpstr>
      <vt:lpstr>BGS Career development Website</vt:lpstr>
      <vt:lpstr>Career development website</vt:lpstr>
      <vt:lpstr>Career development website</vt:lpstr>
      <vt:lpstr>Paths for Career Exploration</vt:lpstr>
      <vt:lpstr>Other Career services Resources</vt:lpstr>
      <vt:lpstr>Certificate programs</vt:lpstr>
      <vt:lpstr>BGS supported Career Exploration opportunities</vt:lpstr>
      <vt:lpstr>The Bottom line:</vt:lpstr>
    </vt:vector>
  </TitlesOfParts>
  <Manager/>
  <Company>University of Pennsylvania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Breaches of the Code of Academic Integrity</dc:title>
  <dc:subject/>
  <dc:creator>School of Medicine</dc:creator>
  <cp:keywords/>
  <dc:description/>
  <cp:lastModifiedBy>Kessler, Daniel</cp:lastModifiedBy>
  <cp:revision>650</cp:revision>
  <cp:lastPrinted>2018-08-27T15:19:51Z</cp:lastPrinted>
  <dcterms:created xsi:type="dcterms:W3CDTF">2003-09-08T21:22:40Z</dcterms:created>
  <dcterms:modified xsi:type="dcterms:W3CDTF">2024-08-22T11:58:04Z</dcterms:modified>
  <cp:category/>
</cp:coreProperties>
</file>