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6"/>
  </p:notesMasterIdLst>
  <p:sldIdLst>
    <p:sldId id="256" r:id="rId2"/>
    <p:sldId id="259" r:id="rId3"/>
    <p:sldId id="257" r:id="rId4"/>
    <p:sldId id="258" r:id="rId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p:cViewPr varScale="1">
        <p:scale>
          <a:sx n="156" d="100"/>
          <a:sy n="156" d="100"/>
        </p:scale>
        <p:origin x="360" y="16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36684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144546c2452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144546c2452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144546c2452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144546c2452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
        <p:cNvGrpSpPr/>
        <p:nvPr/>
      </p:nvGrpSpPr>
      <p:grpSpPr>
        <a:xfrm>
          <a:off x="0" y="0"/>
          <a:ext cx="0" cy="0"/>
          <a:chOff x="0" y="0"/>
          <a:chExt cx="0" cy="0"/>
        </a:xfrm>
      </p:grpSpPr>
      <p:sp>
        <p:nvSpPr>
          <p:cNvPr id="11" name="Google Shape;11;p2"/>
          <p:cNvSpPr txBox="1">
            <a:spLocks noGrp="1"/>
          </p:cNvSpPr>
          <p:nvPr>
            <p:ph type="ctrTitle"/>
          </p:nvPr>
        </p:nvSpPr>
        <p:spPr>
          <a:xfrm>
            <a:off x="311708" y="744575"/>
            <a:ext cx="8520600" cy="2052600"/>
          </a:xfrm>
          <a:prstGeom prst="rect">
            <a:avLst/>
          </a:prstGeom>
          <a:ln>
            <a:noFill/>
          </a:ln>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5"/>
        <p:cNvGrpSpPr/>
        <p:nvPr/>
      </p:nvGrpSpPr>
      <p:grpSpPr>
        <a:xfrm>
          <a:off x="0" y="0"/>
          <a:ext cx="0" cy="0"/>
          <a:chOff x="0" y="0"/>
          <a:chExt cx="0" cy="0"/>
        </a:xfrm>
      </p:grpSpPr>
      <p:sp>
        <p:nvSpPr>
          <p:cNvPr id="46" name="Google Shape;46;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8" name="Google Shape;48;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50" name="Google Shape;50;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6" name="Google Shape;16;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9" name="Google Shape;19;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0" name="Google Shape;20;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3" name="Google Shape;23;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5" name="Google Shape;2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8" name="Google Shape;28;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1" name="Google Shape;31;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2" name="Google Shape;32;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5" name="Google Shape;35;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6"/>
        <p:cNvGrpSpPr/>
        <p:nvPr/>
      </p:nvGrpSpPr>
      <p:grpSpPr>
        <a:xfrm>
          <a:off x="0" y="0"/>
          <a:ext cx="0" cy="0"/>
          <a:chOff x="0" y="0"/>
          <a:chExt cx="0" cy="0"/>
        </a:xfrm>
      </p:grpSpPr>
      <p:sp>
        <p:nvSpPr>
          <p:cNvPr id="37" name="Google Shape;37;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9" name="Google Shape;39;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0" name="Google Shape;40;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1" name="Google Shape;4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2"/>
        <p:cNvGrpSpPr/>
        <p:nvPr/>
      </p:nvGrpSpPr>
      <p:grpSpPr>
        <a:xfrm>
          <a:off x="0" y="0"/>
          <a:ext cx="0" cy="0"/>
          <a:chOff x="0" y="0"/>
          <a:chExt cx="0" cy="0"/>
        </a:xfrm>
      </p:grpSpPr>
      <p:sp>
        <p:nvSpPr>
          <p:cNvPr id="43" name="Google Shape;43;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4" name="Google Shape;4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rgbClr val="1C4587"/>
              </a:buClr>
              <a:buSzPts val="2800"/>
              <a:buNone/>
              <a:defRPr sz="2800">
                <a:solidFill>
                  <a:srgbClr val="1C4587"/>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0"/>
              </a:spcBef>
              <a:spcAft>
                <a:spcPts val="0"/>
              </a:spcAft>
              <a:buClr>
                <a:schemeClr val="dk2"/>
              </a:buClr>
              <a:buSzPts val="1400"/>
              <a:buChar char="○"/>
              <a:defRPr>
                <a:solidFill>
                  <a:schemeClr val="dk2"/>
                </a:solidFill>
              </a:defRPr>
            </a:lvl2pPr>
            <a:lvl3pPr marL="1371600" lvl="2" indent="-317500" rtl="0">
              <a:lnSpc>
                <a:spcPct val="115000"/>
              </a:lnSpc>
              <a:spcBef>
                <a:spcPts val="0"/>
              </a:spcBef>
              <a:spcAft>
                <a:spcPts val="0"/>
              </a:spcAft>
              <a:buClr>
                <a:schemeClr val="dk2"/>
              </a:buClr>
              <a:buSzPts val="1400"/>
              <a:buChar char="■"/>
              <a:defRPr>
                <a:solidFill>
                  <a:schemeClr val="dk2"/>
                </a:solidFill>
              </a:defRPr>
            </a:lvl3pPr>
            <a:lvl4pPr marL="1828800" lvl="3" indent="-317500" rtl="0">
              <a:lnSpc>
                <a:spcPct val="115000"/>
              </a:lnSpc>
              <a:spcBef>
                <a:spcPts val="0"/>
              </a:spcBef>
              <a:spcAft>
                <a:spcPts val="0"/>
              </a:spcAft>
              <a:buClr>
                <a:schemeClr val="dk2"/>
              </a:buClr>
              <a:buSzPts val="1400"/>
              <a:buChar char="●"/>
              <a:defRPr>
                <a:solidFill>
                  <a:schemeClr val="dk2"/>
                </a:solidFill>
              </a:defRPr>
            </a:lvl4pPr>
            <a:lvl5pPr marL="2286000" lvl="4" indent="-317500" rtl="0">
              <a:lnSpc>
                <a:spcPct val="115000"/>
              </a:lnSpc>
              <a:spcBef>
                <a:spcPts val="0"/>
              </a:spcBef>
              <a:spcAft>
                <a:spcPts val="0"/>
              </a:spcAft>
              <a:buClr>
                <a:schemeClr val="dk2"/>
              </a:buClr>
              <a:buSzPts val="1400"/>
              <a:buChar char="○"/>
              <a:defRPr>
                <a:solidFill>
                  <a:schemeClr val="dk2"/>
                </a:solidFill>
              </a:defRPr>
            </a:lvl5pPr>
            <a:lvl6pPr marL="2743200" lvl="5" indent="-317500" rtl="0">
              <a:lnSpc>
                <a:spcPct val="115000"/>
              </a:lnSpc>
              <a:spcBef>
                <a:spcPts val="0"/>
              </a:spcBef>
              <a:spcAft>
                <a:spcPts val="0"/>
              </a:spcAft>
              <a:buClr>
                <a:schemeClr val="dk2"/>
              </a:buClr>
              <a:buSzPts val="1400"/>
              <a:buChar char="■"/>
              <a:defRPr>
                <a:solidFill>
                  <a:schemeClr val="dk2"/>
                </a:solidFill>
              </a:defRPr>
            </a:lvl6pPr>
            <a:lvl7pPr marL="3200400" lvl="6" indent="-317500" rtl="0">
              <a:lnSpc>
                <a:spcPct val="115000"/>
              </a:lnSpc>
              <a:spcBef>
                <a:spcPts val="0"/>
              </a:spcBef>
              <a:spcAft>
                <a:spcPts val="0"/>
              </a:spcAft>
              <a:buClr>
                <a:schemeClr val="dk2"/>
              </a:buClr>
              <a:buSzPts val="1400"/>
              <a:buChar char="●"/>
              <a:defRPr>
                <a:solidFill>
                  <a:schemeClr val="dk2"/>
                </a:solidFill>
              </a:defRPr>
            </a:lvl7pPr>
            <a:lvl8pPr marL="3657600" lvl="7" indent="-317500" rtl="0">
              <a:lnSpc>
                <a:spcPct val="115000"/>
              </a:lnSpc>
              <a:spcBef>
                <a:spcPts val="0"/>
              </a:spcBef>
              <a:spcAft>
                <a:spcPts val="0"/>
              </a:spcAft>
              <a:buClr>
                <a:schemeClr val="dk2"/>
              </a:buClr>
              <a:buSzPts val="1400"/>
              <a:buChar char="○"/>
              <a:defRPr>
                <a:solidFill>
                  <a:schemeClr val="dk2"/>
                </a:solidFill>
              </a:defRPr>
            </a:lvl8pPr>
            <a:lvl9pPr marL="4114800" lvl="8" indent="-317500" rtl="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3">
            <a:alphaModFix/>
          </a:blip>
          <a:stretch>
            <a:fillRect/>
          </a:stretch>
        </p:blipFill>
        <p:spPr>
          <a:xfrm>
            <a:off x="7244827" y="122051"/>
            <a:ext cx="2166451" cy="1218626"/>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Google Shape;55;p13"/>
          <p:cNvSpPr txBox="1">
            <a:spLocks noGrp="1"/>
          </p:cNvSpPr>
          <p:nvPr>
            <p:ph type="body" idx="2"/>
          </p:nvPr>
        </p:nvSpPr>
        <p:spPr>
          <a:xfrm>
            <a:off x="4939500" y="724075"/>
            <a:ext cx="3837000" cy="3695100"/>
          </a:xfrm>
          <a:prstGeom prst="rect">
            <a:avLst/>
          </a:prstGeom>
          <a:noFill/>
        </p:spPr>
        <p:txBody>
          <a:bodyPr spcFirstLastPara="1" wrap="square" lIns="91425" tIns="91425" rIns="91425" bIns="91425" anchor="ctr" anchorCtr="0">
            <a:normAutofit/>
          </a:bodyPr>
          <a:lstStyle/>
          <a:p>
            <a:pPr marL="0" lvl="0" indent="0" algn="just" rtl="0">
              <a:spcBef>
                <a:spcPts val="0"/>
              </a:spcBef>
              <a:spcAft>
                <a:spcPts val="1200"/>
              </a:spcAft>
              <a:buNone/>
            </a:pPr>
            <a:r>
              <a:rPr lang="en-US" sz="1200" dirty="0">
                <a:solidFill>
                  <a:schemeClr val="dk1"/>
                </a:solidFill>
              </a:rPr>
              <a:t>The Biomedical Graduate Student Association (BGSA) is the coordinating student body charged with representing all students enrolled in the Biomedical Graduate Studies program at the University of Pennsylvania. We monitor issues of importance to the biomedical graduate students and Master's &amp; Certificate programs student community, represent the concerns of those we represent to the University administration, and advocate for changes to enhance the quality of biomedical graduate education. We also serve as a liaison among the student populations of the biomedical graduate programs and sponsor both academic and social events of interest to the biomedical graduate student and Master's &amp; Certificate student community.</a:t>
            </a:r>
          </a:p>
        </p:txBody>
      </p:sp>
      <p:pic>
        <p:nvPicPr>
          <p:cNvPr id="56" name="Google Shape;56;p13"/>
          <p:cNvPicPr preferRelativeResize="0"/>
          <p:nvPr/>
        </p:nvPicPr>
        <p:blipFill>
          <a:blip r:embed="rId3">
            <a:alphaModFix/>
          </a:blip>
          <a:stretch>
            <a:fillRect/>
          </a:stretch>
        </p:blipFill>
        <p:spPr>
          <a:xfrm>
            <a:off x="81350" y="2041700"/>
            <a:ext cx="4572027" cy="2571774"/>
          </a:xfrm>
          <a:prstGeom prst="rect">
            <a:avLst/>
          </a:prstGeom>
          <a:noFill/>
          <a:ln>
            <a:noFill/>
          </a:ln>
        </p:spPr>
      </p:pic>
      <p:sp>
        <p:nvSpPr>
          <p:cNvPr id="57" name="Google Shape;57;p13"/>
          <p:cNvSpPr txBox="1"/>
          <p:nvPr/>
        </p:nvSpPr>
        <p:spPr>
          <a:xfrm>
            <a:off x="264200" y="811525"/>
            <a:ext cx="4206300" cy="11391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3100" b="1">
                <a:solidFill>
                  <a:srgbClr val="1C4587"/>
                </a:solidFill>
              </a:rPr>
              <a:t>Biomedical Graduate Student Association</a:t>
            </a:r>
            <a:endParaRPr sz="3100" b="1">
              <a:solidFill>
                <a:srgbClr val="1C4587"/>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Google Shape;55;p13"/>
          <p:cNvSpPr txBox="1">
            <a:spLocks noGrp="1"/>
          </p:cNvSpPr>
          <p:nvPr>
            <p:ph type="body" idx="2"/>
          </p:nvPr>
        </p:nvSpPr>
        <p:spPr>
          <a:xfrm>
            <a:off x="4939500" y="724075"/>
            <a:ext cx="3837000" cy="3695100"/>
          </a:xfrm>
          <a:prstGeom prst="rect">
            <a:avLst/>
          </a:prstGeom>
          <a:noFill/>
        </p:spPr>
        <p:txBody>
          <a:bodyPr spcFirstLastPara="1" wrap="square" lIns="91425" tIns="91425" rIns="91425" bIns="91425" anchor="ctr" anchorCtr="0">
            <a:normAutofit/>
          </a:bodyPr>
          <a:lstStyle/>
          <a:p>
            <a:pPr marL="171450" indent="-171450" algn="just">
              <a:spcAft>
                <a:spcPts val="1200"/>
              </a:spcAft>
              <a:buSzPct val="100000"/>
            </a:pPr>
            <a:r>
              <a:rPr lang="en-US" sz="1200" dirty="0">
                <a:solidFill>
                  <a:schemeClr val="dk1"/>
                </a:solidFill>
              </a:rPr>
              <a:t>Represent Biomedical Graduate Studies students</a:t>
            </a:r>
          </a:p>
          <a:p>
            <a:pPr marL="171450" indent="-171450" algn="just">
              <a:spcAft>
                <a:spcPts val="1200"/>
              </a:spcAft>
              <a:buSzPct val="100000"/>
            </a:pPr>
            <a:r>
              <a:rPr lang="en-US" sz="1200" dirty="0">
                <a:solidFill>
                  <a:schemeClr val="dk1"/>
                </a:solidFill>
              </a:rPr>
              <a:t>Represent Masters and Certificate students</a:t>
            </a:r>
          </a:p>
          <a:p>
            <a:pPr marL="171450" indent="-171450" algn="just">
              <a:spcAft>
                <a:spcPts val="1200"/>
              </a:spcAft>
              <a:buSzPct val="100000"/>
            </a:pPr>
            <a:r>
              <a:rPr lang="en-US" sz="1200" dirty="0">
                <a:solidFill>
                  <a:schemeClr val="dk1"/>
                </a:solidFill>
              </a:rPr>
              <a:t>Raise issues to the BGS Administration, GAPSA, and other stakeholders at Penn</a:t>
            </a:r>
          </a:p>
          <a:p>
            <a:pPr marL="171450" indent="-171450" algn="just">
              <a:spcAft>
                <a:spcPts val="1200"/>
              </a:spcAft>
              <a:buSzPct val="100000"/>
            </a:pPr>
            <a:r>
              <a:rPr lang="en-US" sz="1200" dirty="0">
                <a:solidFill>
                  <a:schemeClr val="dk1"/>
                </a:solidFill>
              </a:rPr>
              <a:t>Funding for student groups and organizations</a:t>
            </a:r>
          </a:p>
          <a:p>
            <a:pPr marL="171450" indent="-171450" algn="just">
              <a:spcAft>
                <a:spcPts val="1200"/>
              </a:spcAft>
              <a:buSzPct val="100000"/>
            </a:pPr>
            <a:r>
              <a:rPr lang="en-US" sz="1200" dirty="0">
                <a:solidFill>
                  <a:schemeClr val="dk1"/>
                </a:solidFill>
              </a:rPr>
              <a:t>Planning of BGS and </a:t>
            </a:r>
            <a:r>
              <a:rPr lang="en-US" sz="1200" dirty="0" err="1">
                <a:solidFill>
                  <a:schemeClr val="dk1"/>
                </a:solidFill>
              </a:rPr>
              <a:t>MaC</a:t>
            </a:r>
            <a:r>
              <a:rPr lang="en-US" sz="1200" dirty="0">
                <a:solidFill>
                  <a:schemeClr val="dk1"/>
                </a:solidFill>
              </a:rPr>
              <a:t> events</a:t>
            </a:r>
          </a:p>
        </p:txBody>
      </p:sp>
      <p:pic>
        <p:nvPicPr>
          <p:cNvPr id="56" name="Google Shape;56;p13"/>
          <p:cNvPicPr preferRelativeResize="0"/>
          <p:nvPr/>
        </p:nvPicPr>
        <p:blipFill>
          <a:blip r:embed="rId3">
            <a:alphaModFix/>
          </a:blip>
          <a:stretch>
            <a:fillRect/>
          </a:stretch>
        </p:blipFill>
        <p:spPr>
          <a:xfrm>
            <a:off x="81350" y="2041700"/>
            <a:ext cx="4572027" cy="2571774"/>
          </a:xfrm>
          <a:prstGeom prst="rect">
            <a:avLst/>
          </a:prstGeom>
          <a:noFill/>
          <a:ln>
            <a:noFill/>
          </a:ln>
        </p:spPr>
      </p:pic>
      <p:sp>
        <p:nvSpPr>
          <p:cNvPr id="57" name="Google Shape;57;p13"/>
          <p:cNvSpPr txBox="1"/>
          <p:nvPr/>
        </p:nvSpPr>
        <p:spPr>
          <a:xfrm>
            <a:off x="264200" y="811525"/>
            <a:ext cx="4206300" cy="11391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3100" b="1">
                <a:solidFill>
                  <a:srgbClr val="1C4587"/>
                </a:solidFill>
              </a:rPr>
              <a:t>Biomedical Graduate Student Association</a:t>
            </a:r>
            <a:endParaRPr sz="3100" b="1">
              <a:solidFill>
                <a:srgbClr val="1C4587"/>
              </a:solidFill>
            </a:endParaRPr>
          </a:p>
        </p:txBody>
      </p:sp>
    </p:spTree>
    <p:extLst>
      <p:ext uri="{BB962C8B-B14F-4D97-AF65-F5344CB8AC3E}">
        <p14:creationId xmlns:p14="http://schemas.microsoft.com/office/powerpoint/2010/main" val="1447415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Get Involved!</a:t>
            </a:r>
            <a:endParaRPr dirty="0"/>
          </a:p>
        </p:txBody>
      </p:sp>
      <p:sp>
        <p:nvSpPr>
          <p:cNvPr id="63" name="Google Shape;63;p14"/>
          <p:cNvSpPr txBox="1">
            <a:spLocks noGrp="1"/>
          </p:cNvSpPr>
          <p:nvPr>
            <p:ph type="body" idx="1"/>
          </p:nvPr>
        </p:nvSpPr>
        <p:spPr>
          <a:xfrm>
            <a:off x="311700" y="1152475"/>
            <a:ext cx="4260300" cy="34164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 sz="1600" b="1" dirty="0"/>
              <a:t>Attend General Assembly Meetings</a:t>
            </a:r>
            <a:endParaRPr sz="1600" b="1" dirty="0"/>
          </a:p>
          <a:p>
            <a:pPr marL="285750" indent="-285750">
              <a:spcBef>
                <a:spcPts val="1200"/>
              </a:spcBef>
            </a:pPr>
            <a:r>
              <a:rPr lang="en" dirty="0"/>
              <a:t>Selected Tuesdays at 5pm (~3-4 weeks apart)</a:t>
            </a:r>
            <a:endParaRPr dirty="0"/>
          </a:p>
          <a:p>
            <a:pPr marL="285750" indent="-285750">
              <a:spcBef>
                <a:spcPts val="1200"/>
              </a:spcBef>
            </a:pPr>
            <a:r>
              <a:rPr lang="en" dirty="0"/>
              <a:t>Vote on funding requests, find out about upcoming events hosted by BGSA, bring issues to our attention </a:t>
            </a:r>
          </a:p>
          <a:p>
            <a:pPr marL="285750" indent="-285750">
              <a:spcBef>
                <a:spcPts val="1200"/>
              </a:spcBef>
            </a:pPr>
            <a:r>
              <a:rPr lang="en" dirty="0"/>
              <a:t>Dinner provided</a:t>
            </a:r>
            <a:endParaRPr dirty="0"/>
          </a:p>
          <a:p>
            <a:pPr marL="285750" indent="-285750">
              <a:spcBef>
                <a:spcPts val="1200"/>
              </a:spcBef>
              <a:spcAft>
                <a:spcPts val="1200"/>
              </a:spcAft>
            </a:pPr>
            <a:r>
              <a:rPr lang="en" dirty="0"/>
              <a:t>Open to all BGS and </a:t>
            </a:r>
            <a:r>
              <a:rPr lang="en" dirty="0" err="1"/>
              <a:t>MaC</a:t>
            </a:r>
            <a:r>
              <a:rPr lang="en" dirty="0"/>
              <a:t> students</a:t>
            </a:r>
          </a:p>
          <a:p>
            <a:pPr marL="285750" indent="-285750">
              <a:spcBef>
                <a:spcPts val="1200"/>
              </a:spcBef>
              <a:spcAft>
                <a:spcPts val="1200"/>
              </a:spcAft>
            </a:pPr>
            <a:r>
              <a:rPr lang="en" dirty="0"/>
              <a:t>Current planned dates: 9/3, 9/24, 10/22, 11/19, 12/10 (subject to change)</a:t>
            </a:r>
            <a:endParaRPr dirty="0"/>
          </a:p>
        </p:txBody>
      </p:sp>
      <p:sp>
        <p:nvSpPr>
          <p:cNvPr id="64" name="Google Shape;64;p14"/>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fontScale="85000" lnSpcReduction="10000"/>
          </a:bodyPr>
          <a:lstStyle/>
          <a:p>
            <a:pPr marL="0" lvl="0" indent="0" algn="l" rtl="0">
              <a:spcBef>
                <a:spcPts val="0"/>
              </a:spcBef>
              <a:spcAft>
                <a:spcPts val="0"/>
              </a:spcAft>
              <a:buNone/>
            </a:pPr>
            <a:r>
              <a:rPr lang="en" sz="1900" b="1" dirty="0"/>
              <a:t>Run for an Executive Board Position</a:t>
            </a:r>
            <a:endParaRPr sz="1900" b="1" dirty="0"/>
          </a:p>
          <a:p>
            <a:pPr marL="0" lvl="0" indent="0" algn="l" rtl="0">
              <a:lnSpc>
                <a:spcPct val="120000"/>
              </a:lnSpc>
              <a:spcBef>
                <a:spcPts val="1200"/>
              </a:spcBef>
              <a:spcAft>
                <a:spcPts val="0"/>
              </a:spcAft>
              <a:buNone/>
            </a:pPr>
            <a:r>
              <a:rPr lang="en" dirty="0"/>
              <a:t>Open positions:</a:t>
            </a:r>
            <a:endParaRPr dirty="0"/>
          </a:p>
          <a:p>
            <a:pPr marL="457200" lvl="0" indent="-317500" algn="l" rtl="0">
              <a:spcAft>
                <a:spcPts val="0"/>
              </a:spcAft>
              <a:buSzPts val="1400"/>
              <a:buChar char="●"/>
            </a:pPr>
            <a:r>
              <a:rPr lang="en-US" dirty="0"/>
              <a:t>Vice-Chair, </a:t>
            </a:r>
            <a:r>
              <a:rPr lang="en-US" dirty="0" err="1"/>
              <a:t>MaC</a:t>
            </a:r>
            <a:r>
              <a:rPr lang="en-US" dirty="0"/>
              <a:t> Affairs (</a:t>
            </a:r>
            <a:r>
              <a:rPr lang="en-US" dirty="0" err="1"/>
              <a:t>MaC</a:t>
            </a:r>
            <a:r>
              <a:rPr lang="en-US" dirty="0"/>
              <a:t> students only)</a:t>
            </a:r>
            <a:endParaRPr dirty="0"/>
          </a:p>
          <a:p>
            <a:pPr marL="457200" lvl="0" indent="-317500" algn="l" rtl="0">
              <a:spcBef>
                <a:spcPts val="0"/>
              </a:spcBef>
              <a:spcAft>
                <a:spcPts val="0"/>
              </a:spcAft>
              <a:buSzPts val="1400"/>
              <a:buChar char="●"/>
            </a:pPr>
            <a:r>
              <a:rPr lang="en-US" dirty="0"/>
              <a:t>Social Media Chair</a:t>
            </a:r>
            <a:endParaRPr dirty="0"/>
          </a:p>
          <a:p>
            <a:pPr marL="457200" lvl="0" indent="-317500" algn="l" rtl="0">
              <a:spcBef>
                <a:spcPts val="0"/>
              </a:spcBef>
              <a:spcAft>
                <a:spcPts val="0"/>
              </a:spcAft>
              <a:buSzPts val="1400"/>
              <a:buChar char="●"/>
            </a:pPr>
            <a:r>
              <a:rPr lang="en" dirty="0"/>
              <a:t>GAPSA Representatives (Research)</a:t>
            </a:r>
          </a:p>
          <a:p>
            <a:pPr marL="457200" lvl="0" indent="-317500" algn="l" rtl="0">
              <a:spcBef>
                <a:spcPts val="0"/>
              </a:spcBef>
              <a:spcAft>
                <a:spcPts val="0"/>
              </a:spcAft>
              <a:buSzPts val="1400"/>
              <a:buChar char="●"/>
            </a:pPr>
            <a:r>
              <a:rPr lang="en" dirty="0"/>
              <a:t>GAPSA Representatives (Professional)</a:t>
            </a:r>
          </a:p>
          <a:p>
            <a:pPr marL="457200" lvl="0" indent="-317500" algn="l" rtl="0">
              <a:spcBef>
                <a:spcPts val="0"/>
              </a:spcBef>
              <a:spcAft>
                <a:spcPts val="0"/>
              </a:spcAft>
              <a:buSzPts val="1400"/>
              <a:buChar char="●"/>
            </a:pPr>
            <a:r>
              <a:rPr lang="en" dirty="0"/>
              <a:t>Graduate Group Program Representatives</a:t>
            </a:r>
            <a:endParaRPr dirty="0"/>
          </a:p>
          <a:p>
            <a:pPr marL="285750" indent="-285750">
              <a:spcBef>
                <a:spcPts val="1200"/>
              </a:spcBef>
            </a:pPr>
            <a:r>
              <a:rPr lang="en" dirty="0"/>
              <a:t>Board members attend monthly GA meetings and EB meetings (5pm monthly </a:t>
            </a:r>
            <a:r>
              <a:rPr lang="en" dirty="0" err="1"/>
              <a:t>onTuesday</a:t>
            </a:r>
            <a:r>
              <a:rPr lang="en" dirty="0"/>
              <a:t>)</a:t>
            </a:r>
          </a:p>
          <a:p>
            <a:pPr marL="285750" indent="-285750">
              <a:spcBef>
                <a:spcPts val="1200"/>
              </a:spcBef>
              <a:spcAft>
                <a:spcPts val="1200"/>
              </a:spcAft>
            </a:pPr>
            <a:r>
              <a:rPr lang="en" dirty="0"/>
              <a:t>EB plans academic and social events of interest to BGS students, works with student leaders in other G12+ schools, advocates for BGS and </a:t>
            </a:r>
            <a:r>
              <a:rPr lang="en" dirty="0" err="1"/>
              <a:t>MaC</a:t>
            </a:r>
            <a:r>
              <a:rPr lang="en" dirty="0"/>
              <a:t> students and more.</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Follow us on social media!</a:t>
            </a:r>
            <a:endParaRPr/>
          </a:p>
        </p:txBody>
      </p:sp>
      <p:sp>
        <p:nvSpPr>
          <p:cNvPr id="70" name="Google Shape;70;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914400" lvl="0" indent="0" algn="l" rtl="0">
              <a:spcBef>
                <a:spcPts val="1200"/>
              </a:spcBef>
              <a:spcAft>
                <a:spcPts val="1200"/>
              </a:spcAft>
              <a:buNone/>
            </a:pPr>
            <a:r>
              <a:rPr lang="en" sz="2700" b="1"/>
              <a:t>  </a:t>
            </a:r>
            <a:r>
              <a:rPr lang="en" sz="2200" b="1"/>
              <a:t>@PennBGSA	</a:t>
            </a:r>
            <a:r>
              <a:rPr lang="en" sz="1300"/>
              <a:t>		</a:t>
            </a:r>
            <a:endParaRPr sz="1300"/>
          </a:p>
        </p:txBody>
      </p:sp>
      <p:pic>
        <p:nvPicPr>
          <p:cNvPr id="71" name="Google Shape;71;p15"/>
          <p:cNvPicPr preferRelativeResize="0"/>
          <p:nvPr/>
        </p:nvPicPr>
        <p:blipFill rotWithShape="1">
          <a:blip r:embed="rId3">
            <a:alphaModFix/>
          </a:blip>
          <a:srcRect/>
          <a:stretch/>
        </p:blipFill>
        <p:spPr>
          <a:xfrm>
            <a:off x="708475" y="1600875"/>
            <a:ext cx="1827326" cy="1827326"/>
          </a:xfrm>
          <a:prstGeom prst="rect">
            <a:avLst/>
          </a:prstGeom>
          <a:noFill/>
          <a:ln>
            <a:noFill/>
          </a:ln>
        </p:spPr>
      </p:pic>
      <p:pic>
        <p:nvPicPr>
          <p:cNvPr id="72" name="Google Shape;72;p15"/>
          <p:cNvPicPr preferRelativeResize="0"/>
          <p:nvPr/>
        </p:nvPicPr>
        <p:blipFill rotWithShape="1">
          <a:blip r:embed="rId4">
            <a:alphaModFix/>
          </a:blip>
          <a:srcRect/>
          <a:stretch/>
        </p:blipFill>
        <p:spPr>
          <a:xfrm>
            <a:off x="3162783" y="1931288"/>
            <a:ext cx="1322779" cy="1280926"/>
          </a:xfrm>
          <a:prstGeom prst="rect">
            <a:avLst/>
          </a:prstGeom>
          <a:noFill/>
          <a:ln>
            <a:noFill/>
          </a:ln>
        </p:spPr>
      </p:pic>
      <p:pic>
        <p:nvPicPr>
          <p:cNvPr id="73" name="Google Shape;73;p15"/>
          <p:cNvPicPr preferRelativeResize="0"/>
          <p:nvPr/>
        </p:nvPicPr>
        <p:blipFill>
          <a:blip r:embed="rId5">
            <a:alphaModFix/>
          </a:blip>
          <a:stretch>
            <a:fillRect/>
          </a:stretch>
        </p:blipFill>
        <p:spPr>
          <a:xfrm>
            <a:off x="5498552" y="1439647"/>
            <a:ext cx="2273826" cy="1280925"/>
          </a:xfrm>
          <a:prstGeom prst="rect">
            <a:avLst/>
          </a:prstGeom>
          <a:noFill/>
          <a:ln>
            <a:noFill/>
          </a:ln>
        </p:spPr>
      </p:pic>
      <p:pic>
        <p:nvPicPr>
          <p:cNvPr id="74" name="Google Shape;74;p15"/>
          <p:cNvPicPr preferRelativeResize="0"/>
          <p:nvPr/>
        </p:nvPicPr>
        <p:blipFill>
          <a:blip r:embed="rId6">
            <a:alphaModFix/>
          </a:blip>
          <a:stretch>
            <a:fillRect/>
          </a:stretch>
        </p:blipFill>
        <p:spPr>
          <a:xfrm>
            <a:off x="5702950" y="2571750"/>
            <a:ext cx="1997124" cy="1997124"/>
          </a:xfrm>
          <a:prstGeom prst="rect">
            <a:avLst/>
          </a:prstGeom>
          <a:noFill/>
          <a:ln>
            <a:noFill/>
          </a:ln>
        </p:spPr>
      </p:pic>
    </p:spTree>
  </p:cSld>
  <p:clrMapOvr>
    <a:masterClrMapping/>
  </p:clrMapOvr>
</p:sld>
</file>

<file path=ppt/theme/theme1.xml><?xml version="1.0" encoding="utf-8"?>
<a:theme xmlns:a="http://schemas.openxmlformats.org/drawingml/2006/main" name="BGSA - Simple">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308</Words>
  <Application>Microsoft Macintosh PowerPoint</Application>
  <PresentationFormat>On-screen Show (16:9)</PresentationFormat>
  <Paragraphs>31</Paragraphs>
  <Slides>4</Slides>
  <Notes>4</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4</vt:i4>
      </vt:variant>
    </vt:vector>
  </HeadingPairs>
  <TitlesOfParts>
    <vt:vector size="6" baseType="lpstr">
      <vt:lpstr>Arial</vt:lpstr>
      <vt:lpstr>BGSA - Simple</vt:lpstr>
      <vt:lpstr>PowerPoint Presentation</vt:lpstr>
      <vt:lpstr>PowerPoint Presentation</vt:lpstr>
      <vt:lpstr>Get Involved!</vt:lpstr>
      <vt:lpstr>Follow us on social media!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Kumar, Rachit</cp:lastModifiedBy>
  <cp:revision>23</cp:revision>
  <dcterms:modified xsi:type="dcterms:W3CDTF">2024-08-11T02:23:08Z</dcterms:modified>
</cp:coreProperties>
</file>