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6858000" cx="12192000"/>
  <p:notesSz cx="6858000" cy="9144000"/>
  <p:embeddedFontLst>
    <p:embeddedFont>
      <p:font typeface="Helvetica Neue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6" roundtripDataSignature="AMtx7misHwFARCnTqIiHnRqW7nGv7+Ju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HelveticaNeue-regular.fntdata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HelveticaNeue-italic.fntdata"/><Relationship Id="rId21" Type="http://schemas.openxmlformats.org/officeDocument/2006/relationships/slide" Target="slides/slide15.xml"/><Relationship Id="rId43" Type="http://schemas.openxmlformats.org/officeDocument/2006/relationships/font" Target="fonts/HelveticaNeue-bold.fntdata"/><Relationship Id="rId24" Type="http://schemas.openxmlformats.org/officeDocument/2006/relationships/slide" Target="slides/slide18.xml"/><Relationship Id="rId46" Type="http://customschemas.google.com/relationships/presentationmetadata" Target="metadata"/><Relationship Id="rId23" Type="http://schemas.openxmlformats.org/officeDocument/2006/relationships/slide" Target="slides/slide17.xml"/><Relationship Id="rId45" Type="http://schemas.openxmlformats.org/officeDocument/2006/relationships/font" Target="fonts/HelveticaNeue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f389aafb54_1_1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f389aafb54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f389aafb54_1_1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389aafb54_1_1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f389aafb54_1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f389aafb54_1_1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f389aafb54_1_1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f389aafb54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f389aafb54_1_1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389aafb54_1_1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f389aafb54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2f389aafb54_1_1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389aafb54_1_1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f389aafb54_1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2f389aafb54_1_1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f389aafb54_1_1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3" name="Google Shape;293;g2f389aafb54_1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2f389aafb54_1_1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f389aafb54_1_1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6" name="Google Shape;306;g2f389aafb54_1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2f389aafb54_1_19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f389aafb54_1_2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9" name="Google Shape;319;g2f389aafb54_1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2f389aafb54_1_2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f389aafb54_1_2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2" name="Google Shape;332;g2f389aafb54_1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2f389aafb54_1_20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f389aafb54_1_2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5" name="Google Shape;345;g2f389aafb54_1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2f389aafb54_1_2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389aafb5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f389aafb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2f389aafb5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f389aafb54_1_2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9" name="Google Shape;359;g2f389aafb54_1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2f389aafb54_1_2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f389aafb54_1_2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2" name="Google Shape;372;g2f389aafb54_1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2f389aafb54_1_2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f389aafb54_1_2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5" name="Google Shape;385;g2f389aafb54_1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2f389aafb54_1_27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f389aafb54_1_3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9" name="Google Shape;399;g2f389aafb54_1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2f389aafb54_1_30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f389aafb54_1_3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2" name="Google Shape;412;g2f389aafb54_1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2f389aafb54_1_3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f389aafb54_1_3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5" name="Google Shape;425;g2f389aafb54_1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g2f389aafb54_1_3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f389aafb54_1_3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8" name="Google Shape;438;g2f389aafb54_1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g2f389aafb54_1_3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0" name="Google Shape;45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f389aafb54_1_3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1" name="Google Shape;461;g2f389aafb54_1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2f389aafb54_1_3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f389aafb54_1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f389aafb54_1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f389aafb54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f389aafb5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f389aafb54_0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f389aafb54_1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f389aafb54_1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f3379ee17a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2f3379ee17a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f3379ee17a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2f3379ee17a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f3379ee17a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f3379ee17a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f389aafb54_1_3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0" name="Google Shape;530;g2f389aafb54_1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g2f389aafb54_1_3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f389aafb54_1_3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f389aafb54_1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g2f389aafb54_1_3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f12172368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1" name="Google Shape;171;g11f1217236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1f12172368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f1217236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11f12172368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389aafb54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f389aafb54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1" name="Google Shape;2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/>
          <p:nvPr>
            <p:ph type="ctrTitle"/>
          </p:nvPr>
        </p:nvSpPr>
        <p:spPr>
          <a:xfrm>
            <a:off x="914400" y="2130443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4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4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4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4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3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3"/>
          <p:cNvSpPr txBox="1"/>
          <p:nvPr>
            <p:ph idx="1" type="body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3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3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3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4"/>
          <p:cNvSpPr txBox="1"/>
          <p:nvPr>
            <p:ph type="title"/>
          </p:nvPr>
        </p:nvSpPr>
        <p:spPr>
          <a:xfrm rot="5400000">
            <a:off x="7285038" y="1828804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4"/>
          <p:cNvSpPr txBox="1"/>
          <p:nvPr>
            <p:ph idx="1" type="body"/>
          </p:nvPr>
        </p:nvSpPr>
        <p:spPr>
          <a:xfrm rot="5400000">
            <a:off x="1697038" y="-812796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4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4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4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3379ee17a_0_5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g2f3379ee17a_0_5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87" name="Google Shape;87;g2f3379ee17a_0_5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389aafb54_1_69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94" name="Google Shape;94;g2f389aafb54_1_69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95" name="Google Shape;95;g2f389aafb54_1_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f389aafb54_1_7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8" name="Google Shape;98;g2f389aafb54_1_7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389aafb54_1_7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1" name="Google Shape;101;g2f389aafb54_1_7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02" name="Google Shape;102;g2f389aafb54_1_7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389aafb54_1_8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5" name="Google Shape;105;g2f389aafb54_1_80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6" name="Google Shape;106;g2f389aafb54_1_80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7" name="Google Shape;107;g2f389aafb54_1_8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389aafb54_1_8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10" name="Google Shape;110;g2f389aafb54_1_8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f389aafb54_1_88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13" name="Google Shape;113;g2f389aafb54_1_88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4" name="Google Shape;114;g2f389aafb54_1_8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389aafb54_1_92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7" name="Google Shape;117;g2f389aafb54_1_9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5"/>
          <p:cNvSpPr txBox="1"/>
          <p:nvPr>
            <p:ph idx="1" type="body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5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5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5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389aafb54_1_9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f389aafb54_1_95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1" name="Google Shape;121;g2f389aafb54_1_95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2" name="Google Shape;122;g2f389aafb54_1_95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3" name="Google Shape;123;g2f389aafb54_1_9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f389aafb54_1_101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26" name="Google Shape;126;g2f389aafb54_1_10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389aafb54_1_104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9" name="Google Shape;129;g2f389aafb54_1_104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30" name="Google Shape;130;g2f389aafb54_1_10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389aafb54_1_10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6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6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6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7"/>
          <p:cNvSpPr txBox="1"/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7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7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7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7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8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8"/>
          <p:cNvSpPr txBox="1"/>
          <p:nvPr>
            <p:ph idx="1" type="body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48"/>
          <p:cNvSpPr txBox="1"/>
          <p:nvPr>
            <p:ph idx="2" type="body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48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8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8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9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9"/>
          <p:cNvSpPr txBox="1"/>
          <p:nvPr>
            <p:ph idx="1" type="body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9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49"/>
          <p:cNvSpPr txBox="1"/>
          <p:nvPr>
            <p:ph idx="3" type="body"/>
          </p:nvPr>
        </p:nvSpPr>
        <p:spPr>
          <a:xfrm>
            <a:off x="6193378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9"/>
          <p:cNvSpPr txBox="1"/>
          <p:nvPr>
            <p:ph idx="4" type="body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49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9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9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0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0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0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0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1"/>
          <p:cNvSpPr txBox="1"/>
          <p:nvPr>
            <p:ph type="title"/>
          </p:nvPr>
        </p:nvSpPr>
        <p:spPr>
          <a:xfrm>
            <a:off x="609626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1"/>
          <p:cNvSpPr txBox="1"/>
          <p:nvPr>
            <p:ph idx="1" type="body"/>
          </p:nvPr>
        </p:nvSpPr>
        <p:spPr>
          <a:xfrm>
            <a:off x="4766733" y="273069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1"/>
          <p:cNvSpPr txBox="1"/>
          <p:nvPr>
            <p:ph idx="2" type="body"/>
          </p:nvPr>
        </p:nvSpPr>
        <p:spPr>
          <a:xfrm>
            <a:off x="609626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51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1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1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2"/>
          <p:cNvSpPr txBox="1"/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2"/>
          <p:cNvSpPr txBox="1"/>
          <p:nvPr>
            <p:ph idx="1" type="body"/>
          </p:nvPr>
        </p:nvSpPr>
        <p:spPr>
          <a:xfrm>
            <a:off x="2389717" y="5367355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52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2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2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389aafb54_1_6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g2f389aafb54_1_6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Google Shape;91;g2f389aafb54_1_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/>
          <p:nvPr>
            <p:ph type="ctrTitle"/>
          </p:nvPr>
        </p:nvSpPr>
        <p:spPr>
          <a:xfrm>
            <a:off x="0" y="1774798"/>
            <a:ext cx="12213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</a:pPr>
            <a:r>
              <a:rPr b="1" lang="en-US" sz="3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the Joy of Notebooks:</a:t>
            </a:r>
            <a:endParaRPr b="1" sz="3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</a:pPr>
            <a:r>
              <a:rPr b="1" lang="en-US" sz="3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Guidance, Considerations, and a Call to Action </a:t>
            </a:r>
            <a:endParaRPr b="1" sz="3400"/>
          </a:p>
        </p:txBody>
      </p:sp>
      <p:pic>
        <p:nvPicPr>
          <p:cNvPr descr="psom_logo_blue.png" id="138" name="Google Shape;13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81821" y="6225765"/>
            <a:ext cx="1507007" cy="42496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"/>
          <p:cNvSpPr/>
          <p:nvPr/>
        </p:nvSpPr>
        <p:spPr>
          <a:xfrm>
            <a:off x="232050" y="3571750"/>
            <a:ext cx="11727900" cy="19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Benjamin F. Voight, PhD</a:t>
            </a:r>
            <a:endParaRPr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Associate Professor</a:t>
            </a:r>
            <a:endParaRPr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 of Systems Pharmacology and Translational Therapeutics</a:t>
            </a:r>
            <a:endParaRPr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 of Genetics</a:t>
            </a:r>
            <a:endParaRPr b="1"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Chair, Genomics and Computational Biology (GCB) Graduate Group</a:t>
            </a:r>
            <a:endParaRPr b="1"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40" name="Google Shape;140;p1"/>
          <p:cNvGrpSpPr/>
          <p:nvPr/>
        </p:nvGrpSpPr>
        <p:grpSpPr>
          <a:xfrm>
            <a:off x="0" y="-9427"/>
            <a:ext cx="12213191" cy="1351722"/>
            <a:chOff x="-109330" y="-9940"/>
            <a:chExt cx="12399264" cy="1372316"/>
          </a:xfrm>
        </p:grpSpPr>
        <p:pic>
          <p:nvPicPr>
            <p:cNvPr id="141" name="Google Shape;141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" name="Google Shape;143;p1"/>
          <p:cNvSpPr txBox="1"/>
          <p:nvPr/>
        </p:nvSpPr>
        <p:spPr>
          <a:xfrm>
            <a:off x="471313" y="6349416"/>
            <a:ext cx="135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@bvoight28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025" y="6349425"/>
            <a:ext cx="369299" cy="36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g2f389aafb54_1_110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238" name="Google Shape;238;g2f389aafb54_1_1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g2f389aafb54_1_1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0" name="Google Shape;240;g2f389aafb54_1_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14775"/>
            <a:ext cx="3882568" cy="519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g2f389aafb54_1_121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247" name="Google Shape;247;g2f389aafb54_1_1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g2f389aafb54_1_1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9" name="Google Shape;249;g2f389aafb54_1_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14775"/>
            <a:ext cx="3882568" cy="519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2f389aafb54_1_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7368" y="1514775"/>
            <a:ext cx="721995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2f389aafb54_1_121"/>
          <p:cNvSpPr/>
          <p:nvPr/>
        </p:nvSpPr>
        <p:spPr>
          <a:xfrm>
            <a:off x="546650" y="1921575"/>
            <a:ext cx="3313200" cy="745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g2f389aafb54_1_130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258" name="Google Shape;258;g2f389aafb54_1_1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g2f389aafb54_1_1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0" name="Google Shape;260;g2f389aafb54_1_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14775"/>
            <a:ext cx="3882568" cy="519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f389aafb54_1_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7368" y="1514775"/>
            <a:ext cx="721995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2f389aafb54_1_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7368" y="2733975"/>
            <a:ext cx="434340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f389aafb54_1_130"/>
          <p:cNvSpPr/>
          <p:nvPr/>
        </p:nvSpPr>
        <p:spPr>
          <a:xfrm>
            <a:off x="207050" y="3197100"/>
            <a:ext cx="2683500" cy="2004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g2f389aafb54_1_140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270" name="Google Shape;270;g2f389aafb54_1_1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g2f389aafb54_1_1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2" name="Google Shape;272;g2f389aafb54_1_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14775"/>
            <a:ext cx="3882568" cy="519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2f389aafb54_1_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7368" y="1514775"/>
            <a:ext cx="721995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f389aafb54_1_1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7368" y="2733975"/>
            <a:ext cx="4343400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2f389aafb54_1_1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83168" y="2733975"/>
            <a:ext cx="137160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f389aafb54_1_140"/>
          <p:cNvSpPr/>
          <p:nvPr/>
        </p:nvSpPr>
        <p:spPr>
          <a:xfrm>
            <a:off x="3288200" y="1921575"/>
            <a:ext cx="746700" cy="4603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g2f389aafb54_1_151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283" name="Google Shape;283;g2f389aafb54_1_1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g2f389aafb54_1_1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5" name="Google Shape;285;g2f389aafb54_1_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14775"/>
            <a:ext cx="3882568" cy="519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2f389aafb54_1_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7368" y="1514775"/>
            <a:ext cx="721995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f389aafb54_1_1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87368" y="2733975"/>
            <a:ext cx="4343400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f389aafb54_1_1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83168" y="2733975"/>
            <a:ext cx="137160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2f389aafb54_1_1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83125" y="3676650"/>
            <a:ext cx="3238500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2f389aafb54_1_151"/>
          <p:cNvSpPr/>
          <p:nvPr/>
        </p:nvSpPr>
        <p:spPr>
          <a:xfrm>
            <a:off x="1929850" y="5325725"/>
            <a:ext cx="1548900" cy="952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g2f389aafb54_1_167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297" name="Google Shape;297;g2f389aafb54_1_1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g2f389aafb54_1_1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9" name="Google Shape;299;g2f389aafb54_1_167"/>
          <p:cNvGrpSpPr/>
          <p:nvPr/>
        </p:nvGrpSpPr>
        <p:grpSpPr>
          <a:xfrm>
            <a:off x="0" y="5525131"/>
            <a:ext cx="12213275" cy="1351731"/>
            <a:chOff x="-109330" y="-9940"/>
            <a:chExt cx="12399264" cy="1372316"/>
          </a:xfrm>
        </p:grpSpPr>
        <p:pic>
          <p:nvPicPr>
            <p:cNvPr id="300" name="Google Shape;300;g2f389aafb54_1_1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g2f389aafb54_1_1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2" name="Google Shape;302;g2f389aafb54_1_167"/>
          <p:cNvSpPr/>
          <p:nvPr/>
        </p:nvSpPr>
        <p:spPr>
          <a:xfrm>
            <a:off x="4472600" y="1351725"/>
            <a:ext cx="3271500" cy="6531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Lots of Issues!</a:t>
            </a:r>
            <a:endParaRPr b="1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g2f389aafb54_1_167"/>
          <p:cNvSpPr txBox="1"/>
          <p:nvPr>
            <p:ph idx="1" type="body"/>
          </p:nvPr>
        </p:nvSpPr>
        <p:spPr>
          <a:xfrm>
            <a:off x="609600" y="2180826"/>
            <a:ext cx="10972800" cy="31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416560" lvl="0" marL="457200" rtl="0" algn="l">
              <a:spcBef>
                <a:spcPts val="592"/>
              </a:spcBef>
              <a:spcAft>
                <a:spcPts val="0"/>
              </a:spcAft>
              <a:buSzPct val="100000"/>
              <a:buFont typeface="Helvetica Neue"/>
              <a:buChar char="•"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Handwriting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6560" lvl="0" marL="457200" rtl="0" algn="l">
              <a:spcBef>
                <a:spcPts val="592"/>
              </a:spcBef>
              <a:spcAft>
                <a:spcPts val="0"/>
              </a:spcAft>
              <a:buSzPct val="100000"/>
              <a:buFont typeface="Helvetica Neue"/>
              <a:buChar char="•"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Little if any clear organization or organizing principles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6560" lvl="0" marL="457200" rtl="0" algn="l">
              <a:spcBef>
                <a:spcPts val="592"/>
              </a:spcBef>
              <a:spcAft>
                <a:spcPts val="0"/>
              </a:spcAft>
              <a:buSzPct val="100000"/>
              <a:buFont typeface="Helvetica Neue"/>
              <a:buChar char="•"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Context absent or turbid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6560" lvl="0" marL="457200" rtl="0" algn="l">
              <a:spcBef>
                <a:spcPts val="592"/>
              </a:spcBef>
              <a:spcAft>
                <a:spcPts val="0"/>
              </a:spcAft>
              <a:buSzPct val="100000"/>
              <a:buFont typeface="Helvetica Neue"/>
              <a:buChar char="•"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Protocol details lacking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6560" lvl="0" marL="457200" rtl="0" algn="l">
              <a:spcBef>
                <a:spcPts val="592"/>
              </a:spcBef>
              <a:spcAft>
                <a:spcPts val="0"/>
              </a:spcAft>
              <a:buSzPct val="100000"/>
              <a:buFont typeface="Helvetica Neue"/>
              <a:buChar char="•"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Results or outcome missing or poorly documents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6560" lvl="0" marL="457200" rtl="0" algn="l">
              <a:spcBef>
                <a:spcPts val="592"/>
              </a:spcBef>
              <a:spcAft>
                <a:spcPts val="0"/>
              </a:spcAft>
              <a:buSzPct val="100000"/>
              <a:buFont typeface="Helvetica Neue"/>
              <a:buChar char="•"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No details on progression, interpretation (“What’s next?”)</a:t>
            </a: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g2f389aafb54_1_191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310" name="Google Shape;310;g2f389aafb54_1_19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g2f389aafb54_1_19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2" name="Google Shape;312;g2f389aafb54_1_191"/>
          <p:cNvGrpSpPr/>
          <p:nvPr/>
        </p:nvGrpSpPr>
        <p:grpSpPr>
          <a:xfrm>
            <a:off x="0" y="5525131"/>
            <a:ext cx="12213275" cy="1351731"/>
            <a:chOff x="-109330" y="-9940"/>
            <a:chExt cx="12399264" cy="1372316"/>
          </a:xfrm>
        </p:grpSpPr>
        <p:pic>
          <p:nvPicPr>
            <p:cNvPr id="313" name="Google Shape;313;g2f389aafb54_1_19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g2f389aafb54_1_19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5" name="Google Shape;315;g2f389aafb54_1_191"/>
          <p:cNvSpPr/>
          <p:nvPr/>
        </p:nvSpPr>
        <p:spPr>
          <a:xfrm>
            <a:off x="4472600" y="1351725"/>
            <a:ext cx="3271500" cy="6531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Standard</a:t>
            </a:r>
            <a:endParaRPr b="1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Google Shape;316;g2f389aafb54_1_191"/>
          <p:cNvSpPr txBox="1"/>
          <p:nvPr>
            <p:ph idx="1" type="body"/>
          </p:nvPr>
        </p:nvSpPr>
        <p:spPr>
          <a:xfrm>
            <a:off x="0" y="2180825"/>
            <a:ext cx="12192000" cy="31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None/>
            </a:pPr>
            <a:r>
              <a:rPr b="1" i="1" lang="en-US">
                <a:latin typeface="Helvetica Neue"/>
                <a:ea typeface="Helvetica Neue"/>
                <a:cs typeface="Helvetica Neue"/>
                <a:sym typeface="Helvetica Neue"/>
              </a:rPr>
              <a:t>Could a colleague read and </a:t>
            </a:r>
            <a:r>
              <a:rPr b="1" i="1" lang="en-US" u="sng">
                <a:latin typeface="Helvetica Neue"/>
                <a:ea typeface="Helvetica Neue"/>
                <a:cs typeface="Helvetica Neue"/>
                <a:sym typeface="Helvetica Neue"/>
              </a:rPr>
              <a:t>fully understand</a:t>
            </a:r>
            <a:r>
              <a:rPr b="1" i="1" lang="en-US">
                <a:latin typeface="Helvetica Neue"/>
                <a:ea typeface="Helvetica Neue"/>
                <a:cs typeface="Helvetica Neue"/>
                <a:sym typeface="Helvetica Neue"/>
              </a:rPr>
              <a:t> experimental details?</a:t>
            </a:r>
            <a:endParaRPr b="1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None/>
            </a:pPr>
            <a:r>
              <a:rPr b="1" i="1" lang="en-US">
                <a:latin typeface="Helvetica Neue"/>
                <a:ea typeface="Helvetica Neue"/>
                <a:cs typeface="Helvetica Neue"/>
                <a:sym typeface="Helvetica Neue"/>
              </a:rPr>
              <a:t>Could </a:t>
            </a:r>
            <a:r>
              <a:rPr b="1" i="1" lang="en-US" u="sng">
                <a:latin typeface="Helvetica Neue"/>
                <a:ea typeface="Helvetica Neue"/>
                <a:cs typeface="Helvetica Neue"/>
                <a:sym typeface="Helvetica Neue"/>
              </a:rPr>
              <a:t>YOU</a:t>
            </a:r>
            <a:r>
              <a:rPr b="1" i="1" lang="en-US">
                <a:latin typeface="Helvetica Neue"/>
                <a:ea typeface="Helvetica Neue"/>
                <a:cs typeface="Helvetica Neue"/>
                <a:sym typeface="Helvetica Neue"/>
              </a:rPr>
              <a:t> reproduce the result a year from now?</a:t>
            </a:r>
            <a:endParaRPr b="1" i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{Saves time, effort, established </a:t>
            </a:r>
            <a:r>
              <a:rPr b="1" lang="en-US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Rigor</a:t>
            </a: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.}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g2f389aafb54_1_293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323" name="Google Shape;323;g2f389aafb54_1_29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g2f389aafb54_1_29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5" name="Google Shape;325;g2f389aafb54_1_293"/>
          <p:cNvGrpSpPr/>
          <p:nvPr/>
        </p:nvGrpSpPr>
        <p:grpSpPr>
          <a:xfrm>
            <a:off x="0" y="5525131"/>
            <a:ext cx="12213275" cy="1351731"/>
            <a:chOff x="-109330" y="-9940"/>
            <a:chExt cx="12399264" cy="1372316"/>
          </a:xfrm>
        </p:grpSpPr>
        <p:pic>
          <p:nvPicPr>
            <p:cNvPr id="326" name="Google Shape;326;g2f389aafb54_1_29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g2f389aafb54_1_29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8" name="Google Shape;328;g2f389aafb54_1_293"/>
          <p:cNvSpPr/>
          <p:nvPr/>
        </p:nvSpPr>
        <p:spPr>
          <a:xfrm>
            <a:off x="3221925" y="1351725"/>
            <a:ext cx="5748000" cy="6531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Guidelines: Overview</a:t>
            </a:r>
            <a:endParaRPr b="1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9" name="Google Shape;329;g2f389aafb54_1_293"/>
          <p:cNvSpPr txBox="1"/>
          <p:nvPr>
            <p:ph idx="1" type="body"/>
          </p:nvPr>
        </p:nvSpPr>
        <p:spPr>
          <a:xfrm>
            <a:off x="231925" y="2180825"/>
            <a:ext cx="11960100" cy="31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Stay Organized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Provide Context for Experiments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Document the Protocol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Report Results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Contemplate, interpret, consider next steps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Keep things simple, but sufficiently detailed so you can understand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Date material that you add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g2f389aafb54_1_209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336" name="Google Shape;336;g2f389aafb54_1_20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g2f389aafb54_1_20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8" name="Google Shape;338;g2f389aafb54_1_209"/>
          <p:cNvGrpSpPr/>
          <p:nvPr/>
        </p:nvGrpSpPr>
        <p:grpSpPr>
          <a:xfrm>
            <a:off x="0" y="5525131"/>
            <a:ext cx="12213275" cy="1351731"/>
            <a:chOff x="-109330" y="-9940"/>
            <a:chExt cx="12399264" cy="1372316"/>
          </a:xfrm>
        </p:grpSpPr>
        <p:pic>
          <p:nvPicPr>
            <p:cNvPr id="339" name="Google Shape;339;g2f389aafb54_1_20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g2f389aafb54_1_20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1" name="Google Shape;341;g2f389aafb54_1_209"/>
          <p:cNvSpPr/>
          <p:nvPr/>
        </p:nvSpPr>
        <p:spPr>
          <a:xfrm>
            <a:off x="3221925" y="1351725"/>
            <a:ext cx="5748000" cy="6531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Guidelines: Keep Organized</a:t>
            </a:r>
            <a:endParaRPr b="1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Google Shape;342;g2f389aafb54_1_209"/>
          <p:cNvSpPr txBox="1"/>
          <p:nvPr>
            <p:ph idx="1" type="body"/>
          </p:nvPr>
        </p:nvSpPr>
        <p:spPr>
          <a:xfrm>
            <a:off x="231925" y="2180825"/>
            <a:ext cx="11960100" cy="31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i="1" lang="en-US" sz="2400">
                <a:latin typeface="Helvetica Neue"/>
                <a:ea typeface="Helvetica Neue"/>
                <a:cs typeface="Helvetica Neue"/>
                <a:sym typeface="Helvetica Neue"/>
              </a:rPr>
              <a:t>Organization is a critical step</a:t>
            </a:r>
            <a:endParaRPr b="1" i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At the level of the entire notebook: Table of Contents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592"/>
              </a:spcBef>
              <a:spcAft>
                <a:spcPts val="0"/>
              </a:spcAft>
              <a:buSzPts val="2400"/>
              <a:buFont typeface="Helvetica Neue"/>
              <a:buChar char="-"/>
            </a:pPr>
            <a:r>
              <a:rPr b="1" i="1" lang="en-US" sz="2400">
                <a:latin typeface="Helvetica Neue"/>
                <a:ea typeface="Helvetica Neue"/>
                <a:cs typeface="Helvetica Neue"/>
                <a:sym typeface="Helvetica Neue"/>
              </a:rPr>
              <a:t>For searchability: Electronic notebooks! (see later talks)</a:t>
            </a:r>
            <a:endParaRPr b="1" i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g2f389aafb54_1_221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349" name="Google Shape;349;g2f389aafb54_1_2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g2f389aafb54_1_2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1" name="Google Shape;351;g2f389aafb54_1_221"/>
          <p:cNvGrpSpPr/>
          <p:nvPr/>
        </p:nvGrpSpPr>
        <p:grpSpPr>
          <a:xfrm>
            <a:off x="0" y="5525131"/>
            <a:ext cx="12213275" cy="1351731"/>
            <a:chOff x="-109330" y="-9940"/>
            <a:chExt cx="12399264" cy="1372316"/>
          </a:xfrm>
        </p:grpSpPr>
        <p:pic>
          <p:nvPicPr>
            <p:cNvPr id="352" name="Google Shape;352;g2f389aafb54_1_2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g2f389aafb54_1_2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4" name="Google Shape;354;g2f389aafb54_1_221"/>
          <p:cNvSpPr txBox="1"/>
          <p:nvPr>
            <p:ph idx="1" type="body"/>
          </p:nvPr>
        </p:nvSpPr>
        <p:spPr>
          <a:xfrm>
            <a:off x="231925" y="2056925"/>
            <a:ext cx="11960100" cy="31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i="1" lang="en-US" sz="2400">
                <a:latin typeface="Helvetica Neue"/>
                <a:ea typeface="Helvetica Neue"/>
                <a:cs typeface="Helvetica Neue"/>
                <a:sym typeface="Helvetica Neue"/>
              </a:rPr>
              <a:t>Organization is a critical step</a:t>
            </a:r>
            <a:endParaRPr b="1" i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At the level of the the individual experiment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592"/>
              </a:spcBef>
              <a:spcAft>
                <a:spcPts val="0"/>
              </a:spcAft>
              <a:buSzPts val="2400"/>
              <a:buFont typeface="Helvetica Neue"/>
              <a:buChar char="-"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Daily entries, dated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"/>
              <a:buChar char="-"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Permanence: Ink or Electronic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Document </a:t>
            </a:r>
            <a:r>
              <a:rPr b="1" i="1" lang="en-US" sz="2400">
                <a:latin typeface="Helvetica Neue"/>
                <a:ea typeface="Helvetica Neue"/>
                <a:cs typeface="Helvetica Neue"/>
                <a:sym typeface="Helvetica Neue"/>
              </a:rPr>
              <a:t>everything</a:t>
            </a:r>
            <a:endParaRPr b="1" i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592"/>
              </a:spcBef>
              <a:spcAft>
                <a:spcPts val="0"/>
              </a:spcAft>
              <a:buSzPts val="2400"/>
              <a:buFont typeface="Helvetica Neue"/>
              <a:buChar char="-"/>
            </a:pPr>
            <a:r>
              <a:rPr b="1" i="1" lang="en-US" sz="2400">
                <a:latin typeface="Helvetica Neue"/>
                <a:ea typeface="Helvetica Neue"/>
                <a:cs typeface="Helvetica Neue"/>
                <a:sym typeface="Helvetica Neue"/>
              </a:rPr>
              <a:t>Don’t filter out bad experiments! </a:t>
            </a: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(Future self! What did/did not work; key inflections)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5" name="Google Shape;355;g2f389aafb54_1_221"/>
          <p:cNvSpPr txBox="1"/>
          <p:nvPr/>
        </p:nvSpPr>
        <p:spPr>
          <a:xfrm>
            <a:off x="3557975" y="5277325"/>
            <a:ext cx="8655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</a:rPr>
              <a:t>See </a:t>
            </a:r>
            <a:r>
              <a:rPr i="1" lang="en-US" sz="900">
                <a:solidFill>
                  <a:schemeClr val="dk1"/>
                </a:solidFill>
              </a:rPr>
              <a:t>Responsible Conduct of Research </a:t>
            </a:r>
            <a:r>
              <a:rPr lang="en-US" sz="900">
                <a:solidFill>
                  <a:schemeClr val="dk1"/>
                </a:solidFill>
              </a:rPr>
              <a:t>(Shamoo &amp; Resnick) and </a:t>
            </a:r>
            <a:r>
              <a:rPr i="1" lang="en-US" sz="900">
                <a:solidFill>
                  <a:schemeClr val="dk1"/>
                </a:solidFill>
              </a:rPr>
              <a:t>Scientific Integrity </a:t>
            </a:r>
            <a:r>
              <a:rPr lang="en-US" sz="900">
                <a:solidFill>
                  <a:schemeClr val="dk1"/>
                </a:solidFill>
              </a:rPr>
              <a:t>(Macrina)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356" name="Google Shape;356;g2f389aafb54_1_221"/>
          <p:cNvSpPr/>
          <p:nvPr/>
        </p:nvSpPr>
        <p:spPr>
          <a:xfrm>
            <a:off x="3221925" y="1351725"/>
            <a:ext cx="5748000" cy="6531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Guidelines: Keep Organized</a:t>
            </a:r>
            <a:endParaRPr b="1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f389aafb54_0_0"/>
          <p:cNvSpPr txBox="1"/>
          <p:nvPr>
            <p:ph type="ctrTitle"/>
          </p:nvPr>
        </p:nvSpPr>
        <p:spPr>
          <a:xfrm>
            <a:off x="685800" y="1342300"/>
            <a:ext cx="10858500" cy="418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latin typeface="Helvetica Neue"/>
                <a:ea typeface="Helvetica Neue"/>
                <a:cs typeface="Helvetica Neue"/>
                <a:sym typeface="Helvetica Neue"/>
              </a:rPr>
              <a:t>Your </a:t>
            </a:r>
            <a:r>
              <a:rPr b="1" lang="en-US" sz="3000" u="sng">
                <a:latin typeface="Helvetica Neue"/>
                <a:ea typeface="Helvetica Neue"/>
                <a:cs typeface="Helvetica Neue"/>
                <a:sym typeface="Helvetica Neue"/>
              </a:rPr>
              <a:t>Intuition and Experiences</a:t>
            </a:r>
            <a:endParaRPr b="1" sz="3000" u="sng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Have you ever attempted to reproduce: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… Your own 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experiments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… Experiments from a lab member?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… A 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collaborator?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… From a previous published paper? 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51" name="Google Shape;151;g2f389aafb54_0_0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152" name="Google Shape;152;g2f389aafb54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g2f389aafb54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g2f389aafb54_0_0"/>
          <p:cNvGrpSpPr/>
          <p:nvPr/>
        </p:nvGrpSpPr>
        <p:grpSpPr>
          <a:xfrm>
            <a:off x="0" y="5525131"/>
            <a:ext cx="12213275" cy="1351731"/>
            <a:chOff x="-109330" y="-9940"/>
            <a:chExt cx="12399264" cy="1372316"/>
          </a:xfrm>
        </p:grpSpPr>
        <p:pic>
          <p:nvPicPr>
            <p:cNvPr id="155" name="Google Shape;155;g2f389aafb54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g2f389aafb54_0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g2f389aafb54_1_252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363" name="Google Shape;363;g2f389aafb54_1_2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4" name="Google Shape;364;g2f389aafb54_1_2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5" name="Google Shape;365;g2f389aafb54_1_252"/>
          <p:cNvGrpSpPr/>
          <p:nvPr/>
        </p:nvGrpSpPr>
        <p:grpSpPr>
          <a:xfrm>
            <a:off x="0" y="5525131"/>
            <a:ext cx="12213275" cy="1351731"/>
            <a:chOff x="-109330" y="-9940"/>
            <a:chExt cx="12399264" cy="1372316"/>
          </a:xfrm>
        </p:grpSpPr>
        <p:pic>
          <p:nvPicPr>
            <p:cNvPr id="366" name="Google Shape;366;g2f389aafb54_1_2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7" name="Google Shape;367;g2f389aafb54_1_2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8" name="Google Shape;368;g2f389aafb54_1_252"/>
          <p:cNvSpPr txBox="1"/>
          <p:nvPr>
            <p:ph idx="1" type="body"/>
          </p:nvPr>
        </p:nvSpPr>
        <p:spPr>
          <a:xfrm>
            <a:off x="231925" y="2180825"/>
            <a:ext cx="11960100" cy="31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i="1" lang="en-US" sz="2400">
                <a:latin typeface="Helvetica Neue"/>
                <a:ea typeface="Helvetica Neue"/>
                <a:cs typeface="Helvetica Neue"/>
                <a:sym typeface="Helvetica Neue"/>
              </a:rPr>
              <a:t>Provide context for your experiments</a:t>
            </a:r>
            <a:endParaRPr b="1" i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What are you proposing?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Why are you doing this?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What are you hoping to find? </a:t>
            </a:r>
            <a:r>
              <a:rPr b="1" i="1" lang="en-US" sz="2400">
                <a:latin typeface="Helvetica Neue"/>
                <a:ea typeface="Helvetica Neue"/>
                <a:cs typeface="Helvetica Neue"/>
                <a:sym typeface="Helvetica Neue"/>
              </a:rPr>
              <a:t>set expectations on results</a:t>
            </a:r>
            <a:endParaRPr b="1" i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You can keep this simple! Accessible to others but also to remind you as you review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Google Shape;369;g2f389aafb54_1_252"/>
          <p:cNvSpPr/>
          <p:nvPr/>
        </p:nvSpPr>
        <p:spPr>
          <a:xfrm>
            <a:off x="3221925" y="1351725"/>
            <a:ext cx="5748000" cy="6531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Guidelines: Provide Context</a:t>
            </a:r>
            <a:endParaRPr b="1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g2f389aafb54_1_264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376" name="Google Shape;376;g2f389aafb54_1_2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g2f389aafb54_1_2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8" name="Google Shape;378;g2f389aafb54_1_264"/>
          <p:cNvGrpSpPr/>
          <p:nvPr/>
        </p:nvGrpSpPr>
        <p:grpSpPr>
          <a:xfrm>
            <a:off x="0" y="5525131"/>
            <a:ext cx="12213275" cy="1351731"/>
            <a:chOff x="-109330" y="-9940"/>
            <a:chExt cx="12399264" cy="1372316"/>
          </a:xfrm>
        </p:grpSpPr>
        <p:pic>
          <p:nvPicPr>
            <p:cNvPr id="379" name="Google Shape;379;g2f389aafb54_1_2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g2f389aafb54_1_2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1" name="Google Shape;381;g2f389aafb54_1_264"/>
          <p:cNvSpPr txBox="1"/>
          <p:nvPr>
            <p:ph idx="1" type="body"/>
          </p:nvPr>
        </p:nvSpPr>
        <p:spPr>
          <a:xfrm>
            <a:off x="231925" y="2180825"/>
            <a:ext cx="11960100" cy="32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i="1" lang="en-US" sz="2400">
                <a:latin typeface="Helvetica Neue"/>
                <a:ea typeface="Helvetica Neue"/>
                <a:cs typeface="Helvetica Neue"/>
                <a:sym typeface="Helvetica Neue"/>
              </a:rPr>
              <a:t>Provide the protocol for what you did</a:t>
            </a:r>
            <a:endParaRPr b="1" i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What procedure are you following?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Did you make alterations? If so, enumerate.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Copy and paste can be OK – but if using the same thing, best to refer back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8140" lvl="0" marL="457200" rtl="0" algn="l">
              <a:spcBef>
                <a:spcPts val="592"/>
              </a:spcBef>
              <a:spcAft>
                <a:spcPts val="0"/>
              </a:spcAft>
              <a:buSzPct val="100000"/>
              <a:buFont typeface="Helvetica Neue"/>
              <a:buChar char="-"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Create versions / updates as needed; if </a:t>
            </a: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protocol</a:t>
            </a: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 evolves to keep ‘clean’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Helvetica Neue"/>
              <a:buChar char="-"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Anything that was taken forward to a paper needs to be specifically clear (and back referrable)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2" name="Google Shape;382;g2f389aafb54_1_264"/>
          <p:cNvSpPr/>
          <p:nvPr/>
        </p:nvSpPr>
        <p:spPr>
          <a:xfrm>
            <a:off x="2573425" y="1351725"/>
            <a:ext cx="7051800" cy="6531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Guidelines: Document Protocol</a:t>
            </a:r>
            <a:endParaRPr b="1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g2f389aafb54_1_276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389" name="Google Shape;389;g2f389aafb54_1_2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g2f389aafb54_1_2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1" name="Google Shape;391;g2f389aafb54_1_276"/>
          <p:cNvGrpSpPr/>
          <p:nvPr/>
        </p:nvGrpSpPr>
        <p:grpSpPr>
          <a:xfrm>
            <a:off x="0" y="5525131"/>
            <a:ext cx="12213275" cy="1351731"/>
            <a:chOff x="-109330" y="-9940"/>
            <a:chExt cx="12399264" cy="1372316"/>
          </a:xfrm>
        </p:grpSpPr>
        <p:pic>
          <p:nvPicPr>
            <p:cNvPr id="392" name="Google Shape;392;g2f389aafb54_1_2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g2f389aafb54_1_2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4" name="Google Shape;394;g2f389aafb54_1_276"/>
          <p:cNvSpPr txBox="1"/>
          <p:nvPr>
            <p:ph idx="1" type="body"/>
          </p:nvPr>
        </p:nvSpPr>
        <p:spPr>
          <a:xfrm>
            <a:off x="231925" y="2180825"/>
            <a:ext cx="11960100" cy="31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i="1" lang="en-US" sz="2400">
                <a:latin typeface="Helvetica Neue"/>
                <a:ea typeface="Helvetica Neue"/>
                <a:cs typeface="Helvetica Neue"/>
                <a:sym typeface="Helvetica Neue"/>
              </a:rPr>
              <a:t>Provide results for your experiments</a:t>
            </a:r>
            <a:endParaRPr b="1" i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Provide raw data, link to where kept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Provide synopsis / thoughts – what does this mean? 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400">
                <a:latin typeface="Helvetica Neue"/>
                <a:ea typeface="Helvetica Neue"/>
                <a:cs typeface="Helvetica Neue"/>
                <a:sym typeface="Helvetica Neue"/>
              </a:rPr>
              <a:t>Consider next steps - what do you need to do?</a:t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5" name="Google Shape;395;g2f389aafb54_1_276"/>
          <p:cNvSpPr/>
          <p:nvPr/>
        </p:nvSpPr>
        <p:spPr>
          <a:xfrm>
            <a:off x="3221925" y="1351725"/>
            <a:ext cx="5748000" cy="6531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Guidelines: Report Results</a:t>
            </a:r>
            <a:endParaRPr b="1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6" name="Google Shape;396;g2f389aafb54_1_276"/>
          <p:cNvSpPr txBox="1"/>
          <p:nvPr/>
        </p:nvSpPr>
        <p:spPr>
          <a:xfrm>
            <a:off x="8100325" y="4909525"/>
            <a:ext cx="409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Entries Simple!</a:t>
            </a:r>
            <a:endParaRPr b="1"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g2f389aafb54_1_305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403" name="Google Shape;403;g2f389aafb54_1_30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g2f389aafb54_1_30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5" name="Google Shape;405;g2f389aafb54_1_305"/>
          <p:cNvGrpSpPr/>
          <p:nvPr/>
        </p:nvGrpSpPr>
        <p:grpSpPr>
          <a:xfrm>
            <a:off x="0" y="5525131"/>
            <a:ext cx="12213275" cy="1351731"/>
            <a:chOff x="-109330" y="-9940"/>
            <a:chExt cx="12399264" cy="1372316"/>
          </a:xfrm>
        </p:grpSpPr>
        <p:pic>
          <p:nvPicPr>
            <p:cNvPr id="406" name="Google Shape;406;g2f389aafb54_1_30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g2f389aafb54_1_30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8" name="Google Shape;408;g2f389aafb54_1_305"/>
          <p:cNvSpPr/>
          <p:nvPr/>
        </p:nvSpPr>
        <p:spPr>
          <a:xfrm>
            <a:off x="3221925" y="1351725"/>
            <a:ext cx="5781300" cy="6531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I go back and edit?</a:t>
            </a:r>
            <a:endParaRPr b="1" i="1" sz="1400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9" name="Google Shape;409;g2f389aafb54_1_305"/>
          <p:cNvSpPr txBox="1"/>
          <p:nvPr>
            <p:ph idx="1" type="body"/>
          </p:nvPr>
        </p:nvSpPr>
        <p:spPr>
          <a:xfrm>
            <a:off x="609600" y="2180826"/>
            <a:ext cx="10972800" cy="31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Of </a:t>
            </a: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course you can!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b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Just date things.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g2f389aafb54_1_317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416" name="Google Shape;416;g2f389aafb54_1_3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g2f389aafb54_1_3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8" name="Google Shape;418;g2f389aafb54_1_317"/>
          <p:cNvGrpSpPr/>
          <p:nvPr/>
        </p:nvGrpSpPr>
        <p:grpSpPr>
          <a:xfrm>
            <a:off x="0" y="5525131"/>
            <a:ext cx="12213275" cy="1351731"/>
            <a:chOff x="-109330" y="-9940"/>
            <a:chExt cx="12399264" cy="1372316"/>
          </a:xfrm>
        </p:grpSpPr>
        <p:pic>
          <p:nvPicPr>
            <p:cNvPr id="419" name="Google Shape;419;g2f389aafb54_1_3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g2f389aafb54_1_3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1" name="Google Shape;421;g2f389aafb54_1_317"/>
          <p:cNvSpPr/>
          <p:nvPr/>
        </p:nvSpPr>
        <p:spPr>
          <a:xfrm>
            <a:off x="3221925" y="1351725"/>
            <a:ext cx="5781300" cy="6531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Points</a:t>
            </a:r>
            <a:endParaRPr b="1" sz="1400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2" name="Google Shape;422;g2f389aafb54_1_317"/>
          <p:cNvSpPr txBox="1"/>
          <p:nvPr>
            <p:ph idx="1" type="body"/>
          </p:nvPr>
        </p:nvSpPr>
        <p:spPr>
          <a:xfrm>
            <a:off x="609600" y="2180826"/>
            <a:ext cx="10972800" cy="31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/>
          </a:bodyPr>
          <a:lstStyle/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Invite your PI to your </a:t>
            </a: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notebooks</a:t>
            </a: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 (if electronic) - also the chair of </a:t>
            </a: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your</a:t>
            </a: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 thesis committee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b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Your PI should, on </a:t>
            </a: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occasion</a:t>
            </a: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, review (and sign) your notebooks and approve how you have them organized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Your PI is accountable, you are responsible for them.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Notebooks are the property of the University, and must be retained (for a long period!) </a:t>
            </a:r>
            <a:endParaRPr b="1" u="sng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g2f389aafb54_1_329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429" name="Google Shape;429;g2f389aafb54_1_3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g2f389aafb54_1_3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1" name="Google Shape;431;g2f389aafb54_1_329"/>
          <p:cNvGrpSpPr/>
          <p:nvPr/>
        </p:nvGrpSpPr>
        <p:grpSpPr>
          <a:xfrm>
            <a:off x="0" y="5525131"/>
            <a:ext cx="12213275" cy="1351731"/>
            <a:chOff x="-109330" y="-9940"/>
            <a:chExt cx="12399264" cy="1372316"/>
          </a:xfrm>
        </p:grpSpPr>
        <p:pic>
          <p:nvPicPr>
            <p:cNvPr id="432" name="Google Shape;432;g2f389aafb54_1_3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g2f389aafb54_1_3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4" name="Google Shape;434;g2f389aafb54_1_329"/>
          <p:cNvSpPr/>
          <p:nvPr/>
        </p:nvSpPr>
        <p:spPr>
          <a:xfrm>
            <a:off x="3221925" y="1351725"/>
            <a:ext cx="5781300" cy="6531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I keep on top of this?</a:t>
            </a:r>
            <a:endParaRPr b="1" i="1" sz="2400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5" name="Google Shape;435;g2f389aafb54_1_329"/>
          <p:cNvSpPr txBox="1"/>
          <p:nvPr>
            <p:ph idx="1" type="body"/>
          </p:nvPr>
        </p:nvSpPr>
        <p:spPr>
          <a:xfrm>
            <a:off x="609600" y="2180826"/>
            <a:ext cx="10972800" cy="31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500">
                <a:latin typeface="Helvetica Neue"/>
                <a:ea typeface="Helvetica Neue"/>
                <a:cs typeface="Helvetica Neue"/>
                <a:sym typeface="Helvetica Neue"/>
              </a:rPr>
              <a:t>Build good habits!</a:t>
            </a:r>
            <a:endParaRPr b="1"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500">
                <a:latin typeface="Helvetica Neue"/>
                <a:ea typeface="Helvetica Neue"/>
                <a:cs typeface="Helvetica Neue"/>
                <a:sym typeface="Helvetica Neue"/>
              </a:rPr>
              <a:t>Rotation: Use notebooks to talk about results and data.</a:t>
            </a:r>
            <a:endParaRPr b="1"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500">
                <a:latin typeface="Helvetica Neue"/>
                <a:ea typeface="Helvetica Neue"/>
                <a:cs typeface="Helvetica Neue"/>
                <a:sym typeface="Helvetica Neue"/>
              </a:rPr>
              <a:t>Box out start of day, end of day, to populate.</a:t>
            </a:r>
            <a:endParaRPr b="1"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500">
                <a:latin typeface="Helvetica Neue"/>
                <a:ea typeface="Helvetica Neue"/>
                <a:cs typeface="Helvetica Neue"/>
                <a:sym typeface="Helvetica Neue"/>
              </a:rPr>
              <a:t>Find a lab “Accountability Buddy”.</a:t>
            </a:r>
            <a:endParaRPr b="1"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b="1" lang="en-US" sz="2500">
                <a:latin typeface="Helvetica Neue"/>
                <a:ea typeface="Helvetica Neue"/>
                <a:cs typeface="Helvetica Neue"/>
                <a:sym typeface="Helvetica Neue"/>
              </a:rPr>
              <a:t>BACKUP YOUR DATA AND DOCUMENTS</a:t>
            </a:r>
            <a:endParaRPr b="1" sz="2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g2f389aafb54_1_341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442" name="Google Shape;442;g2f389aafb54_1_3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g2f389aafb54_1_3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4" name="Google Shape;444;g2f389aafb54_1_341"/>
          <p:cNvGrpSpPr/>
          <p:nvPr/>
        </p:nvGrpSpPr>
        <p:grpSpPr>
          <a:xfrm>
            <a:off x="0" y="5525131"/>
            <a:ext cx="12213275" cy="1351731"/>
            <a:chOff x="-109330" y="-9940"/>
            <a:chExt cx="12399264" cy="1372316"/>
          </a:xfrm>
        </p:grpSpPr>
        <p:pic>
          <p:nvPicPr>
            <p:cNvPr id="445" name="Google Shape;445;g2f389aafb54_1_3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g2f389aafb54_1_3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7" name="Google Shape;447;g2f389aafb54_1_341"/>
          <p:cNvSpPr txBox="1"/>
          <p:nvPr>
            <p:ph type="ctrTitle"/>
          </p:nvPr>
        </p:nvSpPr>
        <p:spPr>
          <a:xfrm>
            <a:off x="914400" y="4422922"/>
            <a:ext cx="10363200" cy="89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latin typeface="Helvetica Neue"/>
                <a:ea typeface="Helvetica Neue"/>
                <a:cs typeface="Helvetica Neue"/>
                <a:sym typeface="Helvetica Neue"/>
              </a:rPr>
              <a:t>Additional</a:t>
            </a:r>
            <a:r>
              <a:rPr b="1" lang="en-US" sz="2700">
                <a:latin typeface="Helvetica Neue"/>
                <a:ea typeface="Helvetica Neue"/>
                <a:cs typeface="Helvetica Neue"/>
                <a:sym typeface="Helvetica Neue"/>
              </a:rPr>
              <a:t> considerations for those data scientists out there…</a:t>
            </a:r>
            <a:endParaRPr b="1" sz="2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"/>
          <p:cNvSpPr/>
          <p:nvPr/>
        </p:nvSpPr>
        <p:spPr>
          <a:xfrm>
            <a:off x="0" y="-1"/>
            <a:ext cx="12192000" cy="1322149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 I even mean by a “Data Scien</a:t>
            </a:r>
            <a:r>
              <a:rPr b="1"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tist</a:t>
            </a:r>
            <a:r>
              <a:rPr b="1" i="0" lang="en-US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”?</a:t>
            </a:r>
            <a:endParaRPr b="1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3" name="Google Shape;453;p7"/>
          <p:cNvSpPr/>
          <p:nvPr/>
        </p:nvSpPr>
        <p:spPr>
          <a:xfrm>
            <a:off x="4667837" y="1750651"/>
            <a:ext cx="2547900" cy="5328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Visualization</a:t>
            </a:r>
            <a:endParaRPr b="1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4" name="Google Shape;454;p7"/>
          <p:cNvSpPr/>
          <p:nvPr/>
        </p:nvSpPr>
        <p:spPr>
          <a:xfrm>
            <a:off x="4667836" y="2552017"/>
            <a:ext cx="2547900" cy="5328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Wrangling</a:t>
            </a:r>
            <a:endParaRPr b="1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5" name="Google Shape;455;p7"/>
          <p:cNvSpPr/>
          <p:nvPr/>
        </p:nvSpPr>
        <p:spPr>
          <a:xfrm>
            <a:off x="4667835" y="3372617"/>
            <a:ext cx="2547900" cy="532800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Intuition</a:t>
            </a:r>
            <a:endParaRPr b="1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6" name="Google Shape;456;p7"/>
          <p:cNvSpPr/>
          <p:nvPr/>
        </p:nvSpPr>
        <p:spPr>
          <a:xfrm>
            <a:off x="4667835" y="4200615"/>
            <a:ext cx="2547900" cy="532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Statistical Intuition</a:t>
            </a:r>
            <a:endParaRPr b="1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7" name="Google Shape;457;p7"/>
          <p:cNvSpPr/>
          <p:nvPr/>
        </p:nvSpPr>
        <p:spPr>
          <a:xfrm>
            <a:off x="4667834" y="5016774"/>
            <a:ext cx="2547900" cy="532800"/>
          </a:xfrm>
          <a:prstGeom prst="roundRect">
            <a:avLst>
              <a:gd fmla="val 16667" name="adj"/>
            </a:avLst>
          </a:prstGeom>
          <a:solidFill>
            <a:srgbClr val="7030A0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Programming</a:t>
            </a:r>
            <a:endParaRPr b="1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8" name="Google Shape;458;p7"/>
          <p:cNvSpPr/>
          <p:nvPr/>
        </p:nvSpPr>
        <p:spPr>
          <a:xfrm>
            <a:off x="4667834" y="5818140"/>
            <a:ext cx="2547900" cy="532800"/>
          </a:xfrm>
          <a:prstGeom prst="roundRect">
            <a:avLst>
              <a:gd fmla="val 16667" name="adj"/>
            </a:avLst>
          </a:prstGeom>
          <a:solidFill>
            <a:srgbClr val="7F7F7F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Comp. Notebook Skills</a:t>
            </a:r>
            <a:endParaRPr b="1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g2f389aafb54_1_375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465" name="Google Shape;465;g2f389aafb54_1_3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g2f389aafb54_1_3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7" name="Google Shape;467;g2f389aafb54_1_375"/>
          <p:cNvGrpSpPr/>
          <p:nvPr/>
        </p:nvGrpSpPr>
        <p:grpSpPr>
          <a:xfrm>
            <a:off x="0" y="5525131"/>
            <a:ext cx="12213275" cy="1351731"/>
            <a:chOff x="-109330" y="-9940"/>
            <a:chExt cx="12399264" cy="1372316"/>
          </a:xfrm>
        </p:grpSpPr>
        <p:pic>
          <p:nvPicPr>
            <p:cNvPr id="468" name="Google Shape;468;g2f389aafb54_1_3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9" name="Google Shape;469;g2f389aafb54_1_37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0" name="Google Shape;470;g2f389aafb54_1_375"/>
          <p:cNvSpPr/>
          <p:nvPr/>
        </p:nvSpPr>
        <p:spPr>
          <a:xfrm>
            <a:off x="1554075" y="1351725"/>
            <a:ext cx="9115500" cy="6531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Considerations for Data Scientist</a:t>
            </a:r>
            <a:endParaRPr b="1" sz="2400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1" name="Google Shape;471;g2f389aafb54_1_375"/>
          <p:cNvSpPr txBox="1"/>
          <p:nvPr>
            <p:ph idx="4294967295" type="body"/>
          </p:nvPr>
        </p:nvSpPr>
        <p:spPr>
          <a:xfrm>
            <a:off x="609600" y="2281076"/>
            <a:ext cx="10972800" cy="31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500" u="sng">
                <a:latin typeface="Helvetica Neue"/>
                <a:ea typeface="Helvetica Neue"/>
                <a:cs typeface="Helvetica Neue"/>
                <a:sym typeface="Helvetica Neue"/>
              </a:rPr>
              <a:t>Step One</a:t>
            </a:r>
            <a:r>
              <a:rPr b="1" lang="en-US" sz="2500">
                <a:latin typeface="Helvetica Neue"/>
                <a:ea typeface="Helvetica Neue"/>
                <a:cs typeface="Helvetica Neue"/>
                <a:sym typeface="Helvetica Neue"/>
              </a:rPr>
              <a:t>: A Notebook (Electronic) that documents computational experiments</a:t>
            </a:r>
            <a:endParaRPr b="1"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537" lvl="0" marL="457200" rtl="0" algn="l">
              <a:spcBef>
                <a:spcPts val="360"/>
              </a:spcBef>
              <a:spcAft>
                <a:spcPts val="0"/>
              </a:spcAft>
              <a:buSzPct val="100000"/>
              <a:buFont typeface="Helvetica Neue"/>
              <a:buChar char="-"/>
            </a:pPr>
            <a:r>
              <a:rPr b="1" lang="en-US" sz="2500">
                <a:latin typeface="Helvetica Neue"/>
                <a:ea typeface="Helvetica Neue"/>
                <a:cs typeface="Helvetica Neue"/>
                <a:sym typeface="Helvetica Neue"/>
              </a:rPr>
              <a:t>I.e., follows approach we’ve been discussing up to this point</a:t>
            </a:r>
            <a:endParaRPr b="1"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500" u="sng">
                <a:latin typeface="Helvetica Neue"/>
                <a:ea typeface="Helvetica Neue"/>
                <a:cs typeface="Helvetica Neue"/>
                <a:sym typeface="Helvetica Neue"/>
              </a:rPr>
              <a:t>Step Two</a:t>
            </a:r>
            <a:r>
              <a:rPr b="1" lang="en-US" sz="2500">
                <a:latin typeface="Helvetica Neue"/>
                <a:ea typeface="Helvetica Neue"/>
                <a:cs typeface="Helvetica Neue"/>
                <a:sym typeface="Helvetica Neue"/>
              </a:rPr>
              <a:t>: Reproducibility for work from computational engines: Rmarkdown, Jupyter notebooks, etc. “executes code, works on data”</a:t>
            </a:r>
            <a:endParaRPr b="1"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t/>
            </a:r>
            <a:endParaRPr b="1"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-US" sz="2500" u="sng">
                <a:latin typeface="Helvetica Neue"/>
                <a:ea typeface="Helvetica Neue"/>
                <a:cs typeface="Helvetica Neue"/>
                <a:sym typeface="Helvetica Neue"/>
              </a:rPr>
              <a:t>Step Three</a:t>
            </a:r>
            <a:r>
              <a:rPr b="1" lang="en-US" sz="2500">
                <a:latin typeface="Helvetica Neue"/>
                <a:ea typeface="Helvetica Neue"/>
                <a:cs typeface="Helvetica Neue"/>
                <a:sym typeface="Helvetica Neue"/>
              </a:rPr>
              <a:t>: Create code repositories in the cloud and build projects which are sharable, e.g. github.</a:t>
            </a:r>
            <a:endParaRPr b="1"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t/>
            </a:r>
            <a:endParaRPr b="1"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-US" sz="2500">
                <a:latin typeface="Helvetica Neue"/>
                <a:ea typeface="Helvetica Neue"/>
                <a:cs typeface="Helvetica Neue"/>
                <a:sym typeface="Helvetica Neue"/>
              </a:rPr>
              <a:t>If you don’t know about any of this, that’s OK: ask your colleagues! </a:t>
            </a:r>
            <a:endParaRPr b="1" i="1" sz="2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f389aafb54_1_355"/>
          <p:cNvSpPr/>
          <p:nvPr/>
        </p:nvSpPr>
        <p:spPr>
          <a:xfrm>
            <a:off x="644067" y="2009300"/>
            <a:ext cx="2536500" cy="141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Input</a:t>
            </a:r>
            <a:endParaRPr sz="3200"/>
          </a:p>
        </p:txBody>
      </p:sp>
      <p:sp>
        <p:nvSpPr>
          <p:cNvPr id="477" name="Google Shape;477;g2f389aafb54_1_355"/>
          <p:cNvSpPr/>
          <p:nvPr/>
        </p:nvSpPr>
        <p:spPr>
          <a:xfrm>
            <a:off x="8662000" y="2009300"/>
            <a:ext cx="2536500" cy="141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Output</a:t>
            </a:r>
            <a:endParaRPr sz="3200"/>
          </a:p>
        </p:txBody>
      </p:sp>
      <p:cxnSp>
        <p:nvCxnSpPr>
          <p:cNvPr id="478" name="Google Shape;478;g2f389aafb54_1_355"/>
          <p:cNvCxnSpPr>
            <a:stCxn id="476" idx="3"/>
            <a:endCxn id="477" idx="1"/>
          </p:cNvCxnSpPr>
          <p:nvPr/>
        </p:nvCxnSpPr>
        <p:spPr>
          <a:xfrm>
            <a:off x="3180567" y="2719100"/>
            <a:ext cx="548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389aafb54_0_34"/>
          <p:cNvSpPr txBox="1"/>
          <p:nvPr>
            <p:ph type="ctrTitle"/>
          </p:nvPr>
        </p:nvSpPr>
        <p:spPr>
          <a:xfrm>
            <a:off x="609600" y="1342300"/>
            <a:ext cx="11020500" cy="418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US" sz="3000" u="sng">
                <a:latin typeface="Helvetica Neue"/>
                <a:ea typeface="Helvetica Neue"/>
                <a:cs typeface="Helvetica Neue"/>
                <a:sym typeface="Helvetica Neue"/>
              </a:rPr>
              <a:t>Your Intuition and Experiences</a:t>
            </a:r>
            <a:endParaRPr b="1" sz="3000" u="sng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How many have kept a notebook for their past scientific endeavors?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What types of notebooks did you keep?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What differences/similarities are there in keeping notebooks for wet-lab vs. dry-lab experiments? 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How many practiced “eternal 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vigilance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” in notebook keeping?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… What kept you from keeping up?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… What helped you remain 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vigilant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63" name="Google Shape;163;g2f389aafb54_0_34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164" name="Google Shape;164;g2f389aafb54_0_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g2f389aafb54_0_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g2f389aafb54_0_34"/>
          <p:cNvGrpSpPr/>
          <p:nvPr/>
        </p:nvGrpSpPr>
        <p:grpSpPr>
          <a:xfrm>
            <a:off x="0" y="5525131"/>
            <a:ext cx="12213275" cy="1351731"/>
            <a:chOff x="-109330" y="-9940"/>
            <a:chExt cx="12399264" cy="1372316"/>
          </a:xfrm>
        </p:grpSpPr>
        <p:pic>
          <p:nvPicPr>
            <p:cNvPr id="167" name="Google Shape;167;g2f389aafb54_0_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g2f389aafb54_0_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f389aafb54_1_361"/>
          <p:cNvSpPr/>
          <p:nvPr/>
        </p:nvSpPr>
        <p:spPr>
          <a:xfrm>
            <a:off x="2078733" y="590000"/>
            <a:ext cx="9428100" cy="19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2f389aafb54_1_361"/>
          <p:cNvSpPr/>
          <p:nvPr/>
        </p:nvSpPr>
        <p:spPr>
          <a:xfrm>
            <a:off x="2295600" y="852233"/>
            <a:ext cx="2536500" cy="141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Input</a:t>
            </a:r>
            <a:endParaRPr sz="3200"/>
          </a:p>
        </p:txBody>
      </p:sp>
      <p:sp>
        <p:nvSpPr>
          <p:cNvPr id="485" name="Google Shape;485;g2f389aafb54_1_361"/>
          <p:cNvSpPr/>
          <p:nvPr/>
        </p:nvSpPr>
        <p:spPr>
          <a:xfrm>
            <a:off x="8662000" y="852233"/>
            <a:ext cx="2536500" cy="141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Output</a:t>
            </a:r>
            <a:endParaRPr sz="3200"/>
          </a:p>
        </p:txBody>
      </p:sp>
      <p:cxnSp>
        <p:nvCxnSpPr>
          <p:cNvPr id="486" name="Google Shape;486;g2f389aafb54_1_361"/>
          <p:cNvCxnSpPr>
            <a:endCxn id="485" idx="1"/>
          </p:cNvCxnSpPr>
          <p:nvPr/>
        </p:nvCxnSpPr>
        <p:spPr>
          <a:xfrm>
            <a:off x="4831900" y="1562033"/>
            <a:ext cx="383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7" name="Google Shape;487;g2f389aafb54_1_361"/>
          <p:cNvSpPr/>
          <p:nvPr/>
        </p:nvSpPr>
        <p:spPr>
          <a:xfrm>
            <a:off x="2078733" y="2753767"/>
            <a:ext cx="9428100" cy="1992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2f389aafb54_1_361"/>
          <p:cNvSpPr/>
          <p:nvPr/>
        </p:nvSpPr>
        <p:spPr>
          <a:xfrm>
            <a:off x="2295600" y="3016000"/>
            <a:ext cx="2536500" cy="141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Input</a:t>
            </a:r>
            <a:endParaRPr sz="3200"/>
          </a:p>
        </p:txBody>
      </p:sp>
      <p:sp>
        <p:nvSpPr>
          <p:cNvPr id="489" name="Google Shape;489;g2f389aafb54_1_361"/>
          <p:cNvSpPr/>
          <p:nvPr/>
        </p:nvSpPr>
        <p:spPr>
          <a:xfrm>
            <a:off x="8662000" y="3016000"/>
            <a:ext cx="2536500" cy="141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Output</a:t>
            </a:r>
            <a:endParaRPr sz="3200"/>
          </a:p>
        </p:txBody>
      </p:sp>
      <p:cxnSp>
        <p:nvCxnSpPr>
          <p:cNvPr id="490" name="Google Shape;490;g2f389aafb54_1_361"/>
          <p:cNvCxnSpPr>
            <a:endCxn id="489" idx="1"/>
          </p:cNvCxnSpPr>
          <p:nvPr/>
        </p:nvCxnSpPr>
        <p:spPr>
          <a:xfrm>
            <a:off x="4831900" y="3725800"/>
            <a:ext cx="383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1" name="Google Shape;491;g2f389aafb54_1_361"/>
          <p:cNvSpPr txBox="1"/>
          <p:nvPr/>
        </p:nvSpPr>
        <p:spPr>
          <a:xfrm>
            <a:off x="6018400" y="5057567"/>
            <a:ext cx="1457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...</a:t>
            </a:r>
            <a:endParaRPr sz="4800"/>
          </a:p>
        </p:txBody>
      </p:sp>
      <p:sp>
        <p:nvSpPr>
          <p:cNvPr id="492" name="Google Shape;492;g2f389aafb54_1_361"/>
          <p:cNvSpPr/>
          <p:nvPr/>
        </p:nvSpPr>
        <p:spPr>
          <a:xfrm>
            <a:off x="311000" y="2100300"/>
            <a:ext cx="1177200" cy="1210800"/>
          </a:xfrm>
          <a:prstGeom prst="arc">
            <a:avLst>
              <a:gd fmla="val 16520529" name="adj1"/>
              <a:gd fmla="val 14623932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triangl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g2f389aafb54_1_361"/>
          <p:cNvSpPr txBox="1"/>
          <p:nvPr/>
        </p:nvSpPr>
        <p:spPr>
          <a:xfrm>
            <a:off x="3035117" y="5938433"/>
            <a:ext cx="7199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/>
              <a:t>A</a:t>
            </a:r>
            <a:r>
              <a:rPr b="1" lang="en-US" sz="1900"/>
              <a:t>utomation is key: call your code a bunch of times!</a:t>
            </a:r>
            <a:endParaRPr b="1" sz="19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f3379ee17a_0_2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you should </a:t>
            </a:r>
            <a:r>
              <a:rPr b="1" lang="en-US"/>
              <a:t>always </a:t>
            </a:r>
            <a:r>
              <a:rPr lang="en-US"/>
              <a:t>include in a workflow</a:t>
            </a:r>
            <a:endParaRPr/>
          </a:p>
        </p:txBody>
      </p:sp>
      <p:sp>
        <p:nvSpPr>
          <p:cNvPr id="499" name="Google Shape;499;g2f3379ee17a_0_287"/>
          <p:cNvSpPr txBox="1"/>
          <p:nvPr>
            <p:ph idx="1" type="body"/>
          </p:nvPr>
        </p:nvSpPr>
        <p:spPr>
          <a:xfrm>
            <a:off x="415600" y="1536633"/>
            <a:ext cx="11360700" cy="514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438150" lvl="0" marL="609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Begin and enumerate the central question and rationale.</a:t>
            </a:r>
            <a:endParaRPr sz="2100"/>
          </a:p>
          <a:p>
            <a:pPr indent="-438150" lvl="0" marL="60960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Identify who created (modified) this pipeline, date creation, contact info.</a:t>
            </a:r>
            <a:endParaRPr sz="2100"/>
          </a:p>
          <a:p>
            <a:pPr indent="-438150" lvl="0" marL="60960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In the preamble, list the requirements, programs, versions, and/or files that will be required.</a:t>
            </a:r>
            <a:endParaRPr sz="2100"/>
          </a:p>
          <a:p>
            <a:pPr indent="-438150" lvl="0" marL="60960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Develop a working flow with comments of the steps </a:t>
            </a:r>
            <a:r>
              <a:rPr lang="en-US" sz="2100" u="sng"/>
              <a:t>in human readable terms </a:t>
            </a:r>
            <a:r>
              <a:rPr lang="en-US" sz="2100"/>
              <a:t>(not code or pseudo-code) of what is being done at each step and why</a:t>
            </a:r>
            <a:endParaRPr sz="2100"/>
          </a:p>
          <a:p>
            <a:pPr indent="-438150" lvl="0" marL="60960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Begin with a set of easily obtainable, unmodified files</a:t>
            </a:r>
            <a:endParaRPr sz="2100"/>
          </a:p>
          <a:p>
            <a:pPr indent="-438150" lvl="0" marL="60960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2100"/>
              <a:buChar char="-"/>
            </a:pPr>
            <a:r>
              <a:rPr lang="en-US" sz="2100"/>
              <a:t>If you had to modify these files (i.e., quality control), describe why and include additional pipelines, commands, or links to tools that modified them</a:t>
            </a:r>
            <a:endParaRPr sz="2100"/>
          </a:p>
          <a:p>
            <a:pPr indent="-438150" lvl="0" marL="60960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2100"/>
              <a:buAutoNum type="arabicPeriod"/>
            </a:pPr>
            <a:r>
              <a:rPr lang="en-US" sz="2100"/>
              <a:t>If possible, include </a:t>
            </a:r>
            <a:r>
              <a:rPr i="1" lang="en-US" sz="2100"/>
              <a:t>example files</a:t>
            </a:r>
            <a:r>
              <a:rPr lang="en-US" sz="2100"/>
              <a:t> that you know can/should work with the tool</a:t>
            </a:r>
            <a:endParaRPr sz="2100"/>
          </a:p>
          <a:p>
            <a:pPr indent="-438150" lvl="0" marL="609600" rtl="0" algn="l">
              <a:lnSpc>
                <a:spcPct val="105000"/>
              </a:lnSpc>
              <a:spcBef>
                <a:spcPts val="800"/>
              </a:spcBef>
              <a:spcAft>
                <a:spcPts val="800"/>
              </a:spcAft>
              <a:buSzPts val="2100"/>
              <a:buAutoNum type="arabicPeriod"/>
            </a:pPr>
            <a:r>
              <a:rPr lang="en-US" sz="2100"/>
              <a:t>At various steps, produce summaries/outputs that can be verified if the pipeline is producing what was previously performed.</a:t>
            </a:r>
            <a:endParaRPr sz="2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4" name="Google Shape;504;g2f3379ee17a_0_267"/>
          <p:cNvCxnSpPr>
            <a:stCxn id="505" idx="2"/>
            <a:endCxn id="506" idx="0"/>
          </p:cNvCxnSpPr>
          <p:nvPr/>
        </p:nvCxnSpPr>
        <p:spPr>
          <a:xfrm>
            <a:off x="1714467" y="3986317"/>
            <a:ext cx="0" cy="1970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7" name="Google Shape;507;g2f3379ee17a_0_267"/>
          <p:cNvCxnSpPr>
            <a:endCxn id="505" idx="0"/>
          </p:cNvCxnSpPr>
          <p:nvPr/>
        </p:nvCxnSpPr>
        <p:spPr>
          <a:xfrm>
            <a:off x="1714467" y="911617"/>
            <a:ext cx="0" cy="247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8" name="Google Shape;508;g2f3379ee17a_0_267"/>
          <p:cNvSpPr/>
          <p:nvPr/>
        </p:nvSpPr>
        <p:spPr>
          <a:xfrm>
            <a:off x="600267" y="311600"/>
            <a:ext cx="2228400" cy="6000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Preamble</a:t>
            </a:r>
            <a:endParaRPr sz="1900"/>
          </a:p>
        </p:txBody>
      </p:sp>
      <p:sp>
        <p:nvSpPr>
          <p:cNvPr id="509" name="Google Shape;509;g2f3379ee17a_0_267"/>
          <p:cNvSpPr/>
          <p:nvPr/>
        </p:nvSpPr>
        <p:spPr>
          <a:xfrm>
            <a:off x="600267" y="1792717"/>
            <a:ext cx="2228400" cy="6000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Custom Functions</a:t>
            </a:r>
            <a:endParaRPr sz="1900"/>
          </a:p>
        </p:txBody>
      </p:sp>
      <p:sp>
        <p:nvSpPr>
          <p:cNvPr id="510" name="Google Shape;510;g2f3379ee17a_0_267"/>
          <p:cNvSpPr/>
          <p:nvPr/>
        </p:nvSpPr>
        <p:spPr>
          <a:xfrm>
            <a:off x="600267" y="2505117"/>
            <a:ext cx="2228400" cy="6000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Data Input</a:t>
            </a:r>
            <a:endParaRPr sz="1900"/>
          </a:p>
        </p:txBody>
      </p:sp>
      <p:sp>
        <p:nvSpPr>
          <p:cNvPr id="511" name="Google Shape;511;g2f3379ee17a_0_267"/>
          <p:cNvSpPr/>
          <p:nvPr/>
        </p:nvSpPr>
        <p:spPr>
          <a:xfrm>
            <a:off x="600267" y="1080283"/>
            <a:ext cx="2228400" cy="6000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Load Libraries</a:t>
            </a:r>
            <a:endParaRPr sz="1900"/>
          </a:p>
        </p:txBody>
      </p:sp>
      <p:sp>
        <p:nvSpPr>
          <p:cNvPr id="512" name="Google Shape;512;g2f3379ee17a_0_267"/>
          <p:cNvSpPr/>
          <p:nvPr/>
        </p:nvSpPr>
        <p:spPr>
          <a:xfrm>
            <a:off x="600267" y="4371683"/>
            <a:ext cx="2228400" cy="6000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Data Munging/Analysis</a:t>
            </a:r>
            <a:endParaRPr sz="1500"/>
          </a:p>
        </p:txBody>
      </p:sp>
      <p:sp>
        <p:nvSpPr>
          <p:cNvPr id="513" name="Google Shape;513;g2f3379ee17a_0_267"/>
          <p:cNvSpPr/>
          <p:nvPr/>
        </p:nvSpPr>
        <p:spPr>
          <a:xfrm>
            <a:off x="600267" y="5099967"/>
            <a:ext cx="2228400" cy="6000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Summaries / Viz</a:t>
            </a:r>
            <a:endParaRPr sz="1900"/>
          </a:p>
        </p:txBody>
      </p:sp>
      <p:sp>
        <p:nvSpPr>
          <p:cNvPr id="506" name="Google Shape;506;g2f3379ee17a_0_267"/>
          <p:cNvSpPr/>
          <p:nvPr/>
        </p:nvSpPr>
        <p:spPr>
          <a:xfrm>
            <a:off x="600267" y="5957033"/>
            <a:ext cx="2228400" cy="6000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Output</a:t>
            </a:r>
            <a:endParaRPr sz="1900"/>
          </a:p>
        </p:txBody>
      </p:sp>
      <p:sp>
        <p:nvSpPr>
          <p:cNvPr id="505" name="Google Shape;505;g2f3379ee17a_0_267"/>
          <p:cNvSpPr/>
          <p:nvPr/>
        </p:nvSpPr>
        <p:spPr>
          <a:xfrm>
            <a:off x="600267" y="3386317"/>
            <a:ext cx="2228400" cy="6000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Input processing</a:t>
            </a:r>
            <a:endParaRPr sz="1900"/>
          </a:p>
        </p:txBody>
      </p:sp>
      <p:sp>
        <p:nvSpPr>
          <p:cNvPr id="514" name="Google Shape;514;g2f3379ee17a_0_267"/>
          <p:cNvSpPr/>
          <p:nvPr/>
        </p:nvSpPr>
        <p:spPr>
          <a:xfrm>
            <a:off x="96733" y="5314367"/>
            <a:ext cx="374700" cy="385500"/>
          </a:xfrm>
          <a:prstGeom prst="arc">
            <a:avLst>
              <a:gd fmla="val 16520529" name="adj1"/>
              <a:gd fmla="val 14623932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triangl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2f3379ee17a_0_267"/>
          <p:cNvSpPr txBox="1"/>
          <p:nvPr/>
        </p:nvSpPr>
        <p:spPr>
          <a:xfrm>
            <a:off x="3300067" y="344800"/>
            <a:ext cx="8142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Who? When? What is the goal? Requirements? </a:t>
            </a:r>
            <a:endParaRPr sz="1900"/>
          </a:p>
        </p:txBody>
      </p:sp>
      <p:sp>
        <p:nvSpPr>
          <p:cNvPr id="516" name="Google Shape;516;g2f3379ee17a_0_267"/>
          <p:cNvSpPr txBox="1"/>
          <p:nvPr/>
        </p:nvSpPr>
        <p:spPr>
          <a:xfrm>
            <a:off x="3300067" y="1113500"/>
            <a:ext cx="8142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Load all R packages first (even if you realize you need them later)</a:t>
            </a:r>
            <a:endParaRPr sz="1900"/>
          </a:p>
        </p:txBody>
      </p:sp>
      <p:sp>
        <p:nvSpPr>
          <p:cNvPr id="517" name="Google Shape;517;g2f3379ee17a_0_267"/>
          <p:cNvSpPr txBox="1"/>
          <p:nvPr/>
        </p:nvSpPr>
        <p:spPr>
          <a:xfrm>
            <a:off x="3300067" y="1825933"/>
            <a:ext cx="8142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Place any custom functions up front as well</a:t>
            </a:r>
            <a:endParaRPr sz="1900"/>
          </a:p>
        </p:txBody>
      </p:sp>
      <p:sp>
        <p:nvSpPr>
          <p:cNvPr id="518" name="Google Shape;518;g2f3379ee17a_0_267"/>
          <p:cNvSpPr txBox="1"/>
          <p:nvPr/>
        </p:nvSpPr>
        <p:spPr>
          <a:xfrm>
            <a:off x="3300067" y="2538367"/>
            <a:ext cx="8142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Load in all the data files that you plan to use up front</a:t>
            </a:r>
            <a:endParaRPr sz="1900"/>
          </a:p>
        </p:txBody>
      </p:sp>
      <p:sp>
        <p:nvSpPr>
          <p:cNvPr id="519" name="Google Shape;519;g2f3379ee17a_0_267"/>
          <p:cNvSpPr txBox="1"/>
          <p:nvPr/>
        </p:nvSpPr>
        <p:spPr>
          <a:xfrm>
            <a:off x="3300067" y="3419533"/>
            <a:ext cx="8142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After you load, makes sense to parse, store in an object, make checks.</a:t>
            </a:r>
            <a:endParaRPr sz="1900"/>
          </a:p>
        </p:txBody>
      </p:sp>
      <p:sp>
        <p:nvSpPr>
          <p:cNvPr id="520" name="Google Shape;520;g2f3379ee17a_0_267"/>
          <p:cNvSpPr txBox="1"/>
          <p:nvPr/>
        </p:nvSpPr>
        <p:spPr>
          <a:xfrm>
            <a:off x="3300083" y="4214125"/>
            <a:ext cx="81423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… parse, process, format, prepare the data for analyses, then do analyses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… output summaries, plots, etc., check that it makes sense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… then output summary tables / figures of merit as desired (and repeat)</a:t>
            </a:r>
            <a:endParaRPr sz="19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f3379ee17a_0_2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Simple </a:t>
            </a:r>
            <a:r>
              <a:rPr i="1" lang="en-US"/>
              <a:t>don’t do eets</a:t>
            </a:r>
            <a:r>
              <a:rPr lang="en-US"/>
              <a:t> of pipeline building</a:t>
            </a:r>
            <a:endParaRPr/>
          </a:p>
        </p:txBody>
      </p:sp>
      <p:sp>
        <p:nvSpPr>
          <p:cNvPr id="526" name="Google Shape;526;g2f3379ee17a_0_292"/>
          <p:cNvSpPr txBox="1"/>
          <p:nvPr>
            <p:ph idx="1" type="body"/>
          </p:nvPr>
        </p:nvSpPr>
        <p:spPr>
          <a:xfrm>
            <a:off x="415600" y="1536633"/>
            <a:ext cx="11360700" cy="510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DON’T make “spaghetti code”</a:t>
            </a:r>
            <a:r>
              <a:rPr lang="en-US" sz="2000"/>
              <a:t>. DO make your workflow </a:t>
            </a:r>
            <a:endParaRPr sz="2000"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move from “top” to “bottom” in sequential steps.</a:t>
            </a:r>
            <a:endParaRPr sz="2000"/>
          </a:p>
          <a:p>
            <a:pPr indent="0" lvl="0" marL="0" rtl="0" algn="l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000"/>
              <a:t>DON’T make uber long chains/pipes/strings</a:t>
            </a:r>
            <a:r>
              <a:rPr lang="en-US" sz="2000"/>
              <a:t>. Do break steps down into understandable ‘blocks’ of code that achieve a specific task.</a:t>
            </a:r>
            <a:endParaRPr sz="2000"/>
          </a:p>
          <a:p>
            <a:pPr indent="0" lvl="0" marL="0" rtl="0" algn="l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000"/>
              <a:t>DON’T hard code paths for data/files (static)</a:t>
            </a:r>
            <a:r>
              <a:rPr lang="en-US" sz="2000"/>
              <a:t>. Instead, ‘encapsulate’ - give users a (current) working directory, have everything they need referred to </a:t>
            </a:r>
            <a:r>
              <a:rPr i="1" lang="en-US" sz="2000"/>
              <a:t>within</a:t>
            </a:r>
            <a:r>
              <a:rPr lang="en-US" sz="2000"/>
              <a:t> it.</a:t>
            </a:r>
            <a:endParaRPr sz="2000"/>
          </a:p>
          <a:p>
            <a:pPr indent="0" lvl="0" marL="0" rtl="0" algn="l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000"/>
              <a:t>DON’T forget to add comments to your code</a:t>
            </a:r>
            <a:r>
              <a:rPr lang="en-US" sz="2000"/>
              <a:t>. If you modify / debug, include additional comments and date to remind you what you did and why.</a:t>
            </a:r>
            <a:endParaRPr sz="2000"/>
          </a:p>
          <a:p>
            <a:pPr indent="0" lvl="0" marL="0" rtl="0" algn="l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000"/>
              <a:t>DON’T be lazy to document ‘what worked’</a:t>
            </a:r>
            <a:r>
              <a:rPr lang="en-US" sz="2000"/>
              <a:t>. Be diligent, document required libraries, packages, scripts, etc. needed. sessionInfo()! </a:t>
            </a:r>
            <a:endParaRPr sz="2000"/>
          </a:p>
          <a:p>
            <a:pPr indent="0" lvl="0" marL="0" rtl="0" algn="l">
              <a:lnSpc>
                <a:spcPct val="10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US" sz="2000"/>
              <a:t>DON’T overwrite files. </a:t>
            </a:r>
            <a:r>
              <a:rPr lang="en-US" sz="2000"/>
              <a:t>If you analyze files with the same name, you can overwrite them. Make sure your file outputs create unique file names!</a:t>
            </a:r>
            <a:endParaRPr sz="2000"/>
          </a:p>
        </p:txBody>
      </p:sp>
      <p:pic>
        <p:nvPicPr>
          <p:cNvPr id="527" name="Google Shape;527;g2f3379ee17a_0_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9667" y="0"/>
            <a:ext cx="3342333" cy="2506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g2f389aafb54_1_394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534" name="Google Shape;534;g2f389aafb54_1_39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g2f389aafb54_1_39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6" name="Google Shape;536;g2f389aafb54_1_394"/>
          <p:cNvGrpSpPr/>
          <p:nvPr/>
        </p:nvGrpSpPr>
        <p:grpSpPr>
          <a:xfrm>
            <a:off x="0" y="5525131"/>
            <a:ext cx="12213275" cy="1351731"/>
            <a:chOff x="-109330" y="-9940"/>
            <a:chExt cx="12399264" cy="1372316"/>
          </a:xfrm>
        </p:grpSpPr>
        <p:pic>
          <p:nvPicPr>
            <p:cNvPr id="537" name="Google Shape;537;g2f389aafb54_1_39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g2f389aafb54_1_39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9" name="Google Shape;539;g2f389aafb54_1_394"/>
          <p:cNvSpPr txBox="1"/>
          <p:nvPr>
            <p:ph idx="1" type="body"/>
          </p:nvPr>
        </p:nvSpPr>
        <p:spPr>
          <a:xfrm>
            <a:off x="75" y="2014300"/>
            <a:ext cx="12213300" cy="28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56250"/>
              <a:buFont typeface="Arial"/>
              <a:buNone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You </a:t>
            </a:r>
            <a:r>
              <a:rPr b="1" i="1" lang="en-US">
                <a:latin typeface="Helvetica Neue"/>
                <a:ea typeface="Helvetica Neue"/>
                <a:cs typeface="Helvetica Neue"/>
                <a:sym typeface="Helvetica Neue"/>
              </a:rPr>
              <a:t>must</a:t>
            </a: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 keep a Notebook.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56250"/>
              <a:buFont typeface="Arial"/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56250"/>
              <a:buFont typeface="Arial"/>
              <a:buNone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Utilize a combination of types that suit your projects and approaches.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56250"/>
              <a:buFont typeface="Arial"/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56250"/>
              <a:buFont typeface="Arial"/>
              <a:buNone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You should create good habits around notebook keeping. Start now!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f389aafb54_1_388"/>
          <p:cNvSpPr txBox="1"/>
          <p:nvPr>
            <p:ph idx="1" type="body"/>
          </p:nvPr>
        </p:nvSpPr>
        <p:spPr>
          <a:xfrm>
            <a:off x="415600" y="1536625"/>
            <a:ext cx="8015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Stay Tuned! Next up: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AutoNum type="arabicPeriod"/>
            </a:pPr>
            <a:r>
              <a:rPr b="1"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and File Organization - Chelsea Thorsheim 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What’s an e-Notebook? - Kara McGaughey 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 in Computational Areas - Jeremy Rubin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AutoNum type="arabicPeriod"/>
            </a:pPr>
            <a:r>
              <a:rPr b="1"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Hands-On Training: Lab Archives, Benchling, One Note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Tomorrow: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RCR/SRR - Lab Notebooks - Kurt Engleka</a:t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46" name="Google Shape;546;g2f389aafb54_1_388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547" name="Google Shape;547;g2f389aafb54_1_3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8" name="Google Shape;548;g2f389aafb54_1_3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9" name="Google Shape;549;g2f389aafb54_1_388"/>
          <p:cNvSpPr txBox="1"/>
          <p:nvPr/>
        </p:nvSpPr>
        <p:spPr>
          <a:xfrm>
            <a:off x="9293950" y="1342300"/>
            <a:ext cx="1959300" cy="54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 u="sng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PGG</a:t>
            </a:r>
            <a:endParaRPr b="1" sz="1100" u="sng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Christine Faunce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Julia Ferrante	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Sydney Gang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Paul Kamitsuka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 u="sng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CAMB</a:t>
            </a:r>
            <a:endParaRPr b="1" sz="1100" u="sng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Kassidy Cantwell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Annastelle Cohen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Megan Costa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Atharva Ankush Dhamale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Noah Ford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Ari Geller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Suzana Hossain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Keegan Krick	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Jaydeen Sewell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Rachel Sklutuis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Ananya Talikoti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Ian Yannuzzi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Maxime Zamba-Campero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 u="sng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IGG</a:t>
            </a:r>
            <a:endParaRPr b="1" sz="1100" u="sng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Laura Anderson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Montserrat Arreguin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Oishi Bardhan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James Chang	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Lauren Cominsky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William Molina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Jason Shoush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 u="sng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BBCB</a:t>
            </a:r>
            <a:endParaRPr b="1" sz="1100" u="sng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Rhiannon McCracken</a:t>
            </a:r>
            <a:endParaRPr b="1" sz="1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g11f12172368_0_7"/>
          <p:cNvGrpSpPr/>
          <p:nvPr/>
        </p:nvGrpSpPr>
        <p:grpSpPr>
          <a:xfrm>
            <a:off x="-1" y="-9427"/>
            <a:ext cx="12213275" cy="1351731"/>
            <a:chOff x="-109330" y="-9940"/>
            <a:chExt cx="12399264" cy="1372316"/>
          </a:xfrm>
        </p:grpSpPr>
        <p:pic>
          <p:nvPicPr>
            <p:cNvPr id="175" name="Google Shape;175;g11f12172368_0_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g11f12172368_0_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7" name="Google Shape;177;g11f12172368_0_7"/>
          <p:cNvGrpSpPr/>
          <p:nvPr/>
        </p:nvGrpSpPr>
        <p:grpSpPr>
          <a:xfrm>
            <a:off x="0" y="5525131"/>
            <a:ext cx="12213275" cy="1351731"/>
            <a:chOff x="-109330" y="-9940"/>
            <a:chExt cx="12399264" cy="1372316"/>
          </a:xfrm>
        </p:grpSpPr>
        <p:pic>
          <p:nvPicPr>
            <p:cNvPr id="178" name="Google Shape;178;g11f12172368_0_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g11f12172368_0_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g11f12172368_0_7"/>
          <p:cNvSpPr txBox="1"/>
          <p:nvPr>
            <p:ph idx="1" type="body"/>
          </p:nvPr>
        </p:nvSpPr>
        <p:spPr>
          <a:xfrm>
            <a:off x="75" y="2014300"/>
            <a:ext cx="12213300" cy="28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56250"/>
              <a:buFont typeface="Arial"/>
              <a:buNone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You </a:t>
            </a:r>
            <a:r>
              <a:rPr b="1" i="1" lang="en-US">
                <a:latin typeface="Helvetica Neue"/>
                <a:ea typeface="Helvetica Neue"/>
                <a:cs typeface="Helvetica Neue"/>
                <a:sym typeface="Helvetica Neue"/>
              </a:rPr>
              <a:t>must</a:t>
            </a: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 keep a Notebook.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56250"/>
              <a:buFont typeface="Arial"/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56250"/>
              <a:buFont typeface="Arial"/>
              <a:buNone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Utilize a combination of types that suit your projects and approaches.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56250"/>
              <a:buFont typeface="Arial"/>
              <a:buNone/>
            </a:pPr>
            <a:r>
              <a:t/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56250"/>
              <a:buFont typeface="Arial"/>
              <a:buNone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You should create good habits around notebook keeping. Start now!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standing in front of a computer&#10;&#10;Description automatically generated" id="185" name="Google Shape;18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12" y="2580944"/>
            <a:ext cx="1144478" cy="13220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3"/>
          <p:cNvCxnSpPr/>
          <p:nvPr/>
        </p:nvCxnSpPr>
        <p:spPr>
          <a:xfrm>
            <a:off x="1513211" y="3228722"/>
            <a:ext cx="8779858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pic>
        <p:nvPicPr>
          <p:cNvPr id="187" name="Google Shape;18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47735" y="2538853"/>
            <a:ext cx="1406250" cy="14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"/>
          <p:cNvSpPr txBox="1"/>
          <p:nvPr/>
        </p:nvSpPr>
        <p:spPr>
          <a:xfrm>
            <a:off x="3791558" y="6211503"/>
            <a:ext cx="412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you might hope it looks like to get science done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standing in front of a computer&#10;&#10;Description automatically generated" id="193" name="Google Shape;193;g11f12172368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12" y="2580944"/>
            <a:ext cx="1144478" cy="132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1f12172368_0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47735" y="2538853"/>
            <a:ext cx="1406250" cy="14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1f12172368_0_20"/>
          <p:cNvSpPr txBox="1"/>
          <p:nvPr/>
        </p:nvSpPr>
        <p:spPr>
          <a:xfrm>
            <a:off x="3791558" y="6167253"/>
            <a:ext cx="412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it can actually look like to get science done in practice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1f12172368_0_20"/>
          <p:cNvSpPr/>
          <p:nvPr/>
        </p:nvSpPr>
        <p:spPr>
          <a:xfrm>
            <a:off x="600290" y="265800"/>
            <a:ext cx="9641225" cy="5709400"/>
          </a:xfrm>
          <a:custGeom>
            <a:rect b="b" l="l" r="r" t="t"/>
            <a:pathLst>
              <a:path extrusionOk="0" h="228376" w="385649">
                <a:moveTo>
                  <a:pt x="37599" y="117728"/>
                </a:moveTo>
                <a:cubicBezTo>
                  <a:pt x="44285" y="109371"/>
                  <a:pt x="44798" y="95137"/>
                  <a:pt x="54369" y="90349"/>
                </a:cubicBezTo>
                <a:cubicBezTo>
                  <a:pt x="59001" y="88032"/>
                  <a:pt x="65242" y="89888"/>
                  <a:pt x="69769" y="92403"/>
                </a:cubicBezTo>
                <a:cubicBezTo>
                  <a:pt x="82619" y="99542"/>
                  <a:pt x="50828" y="117751"/>
                  <a:pt x="51288" y="132444"/>
                </a:cubicBezTo>
                <a:cubicBezTo>
                  <a:pt x="51738" y="146822"/>
                  <a:pt x="54871" y="161302"/>
                  <a:pt x="53000" y="175565"/>
                </a:cubicBezTo>
                <a:cubicBezTo>
                  <a:pt x="51398" y="187783"/>
                  <a:pt x="45783" y="202077"/>
                  <a:pt x="52315" y="212526"/>
                </a:cubicBezTo>
                <a:cubicBezTo>
                  <a:pt x="59983" y="224793"/>
                  <a:pt x="79918" y="231847"/>
                  <a:pt x="93383" y="226557"/>
                </a:cubicBezTo>
                <a:cubicBezTo>
                  <a:pt x="97788" y="224826"/>
                  <a:pt x="96929" y="223421"/>
                  <a:pt x="100570" y="220397"/>
                </a:cubicBezTo>
                <a:cubicBezTo>
                  <a:pt x="107026" y="215036"/>
                  <a:pt x="106892" y="214864"/>
                  <a:pt x="113575" y="209788"/>
                </a:cubicBezTo>
                <a:cubicBezTo>
                  <a:pt x="120256" y="204714"/>
                  <a:pt x="136945" y="198262"/>
                  <a:pt x="131371" y="191992"/>
                </a:cubicBezTo>
                <a:cubicBezTo>
                  <a:pt x="124309" y="184048"/>
                  <a:pt x="110491" y="182383"/>
                  <a:pt x="100228" y="185147"/>
                </a:cubicBezTo>
                <a:cubicBezTo>
                  <a:pt x="93965" y="186834"/>
                  <a:pt x="88802" y="194244"/>
                  <a:pt x="82432" y="193019"/>
                </a:cubicBezTo>
                <a:cubicBezTo>
                  <a:pt x="75171" y="191623"/>
                  <a:pt x="71733" y="182327"/>
                  <a:pt x="68742" y="175565"/>
                </a:cubicBezTo>
                <a:cubicBezTo>
                  <a:pt x="65563" y="168378"/>
                  <a:pt x="60264" y="158580"/>
                  <a:pt x="64978" y="152293"/>
                </a:cubicBezTo>
                <a:cubicBezTo>
                  <a:pt x="70696" y="144668"/>
                  <a:pt x="86160" y="151174"/>
                  <a:pt x="93041" y="157769"/>
                </a:cubicBezTo>
                <a:cubicBezTo>
                  <a:pt x="95730" y="160346"/>
                  <a:pt x="100618" y="162621"/>
                  <a:pt x="100228" y="166325"/>
                </a:cubicBezTo>
                <a:cubicBezTo>
                  <a:pt x="99546" y="172800"/>
                  <a:pt x="83481" y="176134"/>
                  <a:pt x="81063" y="170089"/>
                </a:cubicBezTo>
                <a:cubicBezTo>
                  <a:pt x="80074" y="167616"/>
                  <a:pt x="77811" y="164101"/>
                  <a:pt x="79694" y="162218"/>
                </a:cubicBezTo>
                <a:cubicBezTo>
                  <a:pt x="81618" y="160294"/>
                  <a:pt x="85188" y="164304"/>
                  <a:pt x="86538" y="166667"/>
                </a:cubicBezTo>
                <a:cubicBezTo>
                  <a:pt x="87217" y="167856"/>
                  <a:pt x="85570" y="169806"/>
                  <a:pt x="86538" y="170774"/>
                </a:cubicBezTo>
                <a:cubicBezTo>
                  <a:pt x="88717" y="172953"/>
                  <a:pt x="93121" y="167978"/>
                  <a:pt x="93725" y="164956"/>
                </a:cubicBezTo>
                <a:cubicBezTo>
                  <a:pt x="94335" y="161903"/>
                  <a:pt x="88245" y="161998"/>
                  <a:pt x="85512" y="160507"/>
                </a:cubicBezTo>
                <a:cubicBezTo>
                  <a:pt x="82205" y="158703"/>
                  <a:pt x="79986" y="153385"/>
                  <a:pt x="76271" y="154004"/>
                </a:cubicBezTo>
                <a:cubicBezTo>
                  <a:pt x="70739" y="154925"/>
                  <a:pt x="75132" y="165758"/>
                  <a:pt x="77640" y="170774"/>
                </a:cubicBezTo>
                <a:cubicBezTo>
                  <a:pt x="79469" y="174432"/>
                  <a:pt x="80142" y="179554"/>
                  <a:pt x="83800" y="181383"/>
                </a:cubicBezTo>
                <a:cubicBezTo>
                  <a:pt x="90286" y="184626"/>
                  <a:pt x="100427" y="182204"/>
                  <a:pt x="105019" y="176592"/>
                </a:cubicBezTo>
                <a:cubicBezTo>
                  <a:pt x="109544" y="171062"/>
                  <a:pt x="111868" y="163171"/>
                  <a:pt x="111179" y="156058"/>
                </a:cubicBezTo>
                <a:cubicBezTo>
                  <a:pt x="110316" y="147139"/>
                  <a:pt x="104831" y="137738"/>
                  <a:pt x="97147" y="133128"/>
                </a:cubicBezTo>
                <a:cubicBezTo>
                  <a:pt x="90401" y="129081"/>
                  <a:pt x="79102" y="128955"/>
                  <a:pt x="76614" y="121492"/>
                </a:cubicBezTo>
                <a:cubicBezTo>
                  <a:pt x="74231" y="114342"/>
                  <a:pt x="74348" y="106339"/>
                  <a:pt x="75587" y="98905"/>
                </a:cubicBezTo>
                <a:cubicBezTo>
                  <a:pt x="76234" y="95025"/>
                  <a:pt x="79893" y="91444"/>
                  <a:pt x="79009" y="87611"/>
                </a:cubicBezTo>
                <a:cubicBezTo>
                  <a:pt x="77855" y="82609"/>
                  <a:pt x="74066" y="78100"/>
                  <a:pt x="69769" y="75291"/>
                </a:cubicBezTo>
                <a:cubicBezTo>
                  <a:pt x="61913" y="70155"/>
                  <a:pt x="52109" y="67866"/>
                  <a:pt x="42733" y="67420"/>
                </a:cubicBezTo>
                <a:cubicBezTo>
                  <a:pt x="37707" y="67181"/>
                  <a:pt x="31662" y="71514"/>
                  <a:pt x="27674" y="68446"/>
                </a:cubicBezTo>
                <a:cubicBezTo>
                  <a:pt x="20061" y="62589"/>
                  <a:pt x="16339" y="52922"/>
                  <a:pt x="10221" y="45517"/>
                </a:cubicBezTo>
                <a:cubicBezTo>
                  <a:pt x="6964" y="41575"/>
                  <a:pt x="2042" y="38456"/>
                  <a:pt x="638" y="33539"/>
                </a:cubicBezTo>
                <a:cubicBezTo>
                  <a:pt x="-1118" y="27391"/>
                  <a:pt x="961" y="19268"/>
                  <a:pt x="5772" y="15058"/>
                </a:cubicBezTo>
                <a:cubicBezTo>
                  <a:pt x="11772" y="9807"/>
                  <a:pt x="20551" y="5572"/>
                  <a:pt x="28359" y="7187"/>
                </a:cubicBezTo>
                <a:cubicBezTo>
                  <a:pt x="33192" y="8187"/>
                  <a:pt x="37692" y="11471"/>
                  <a:pt x="40679" y="15401"/>
                </a:cubicBezTo>
                <a:cubicBezTo>
                  <a:pt x="43233" y="18761"/>
                  <a:pt x="46571" y="23554"/>
                  <a:pt x="44786" y="27379"/>
                </a:cubicBezTo>
                <a:cubicBezTo>
                  <a:pt x="42110" y="33113"/>
                  <a:pt x="33058" y="38488"/>
                  <a:pt x="35888" y="44148"/>
                </a:cubicBezTo>
                <a:cubicBezTo>
                  <a:pt x="40269" y="52909"/>
                  <a:pt x="54507" y="51251"/>
                  <a:pt x="64293" y="51677"/>
                </a:cubicBezTo>
                <a:cubicBezTo>
                  <a:pt x="72986" y="52055"/>
                  <a:pt x="85212" y="45639"/>
                  <a:pt x="85854" y="36961"/>
                </a:cubicBezTo>
                <a:cubicBezTo>
                  <a:pt x="86536" y="27751"/>
                  <a:pt x="67741" y="18881"/>
                  <a:pt x="73876" y="11978"/>
                </a:cubicBezTo>
                <a:cubicBezTo>
                  <a:pt x="83933" y="664"/>
                  <a:pt x="102543" y="0"/>
                  <a:pt x="117681" y="0"/>
                </a:cubicBezTo>
                <a:cubicBezTo>
                  <a:pt x="128291" y="0"/>
                  <a:pt x="142174" y="467"/>
                  <a:pt x="148140" y="9240"/>
                </a:cubicBezTo>
                <a:cubicBezTo>
                  <a:pt x="161988" y="29603"/>
                  <a:pt x="115454" y="52592"/>
                  <a:pt x="118708" y="77002"/>
                </a:cubicBezTo>
                <a:cubicBezTo>
                  <a:pt x="119604" y="83726"/>
                  <a:pt x="127006" y="90129"/>
                  <a:pt x="133766" y="90692"/>
                </a:cubicBezTo>
                <a:cubicBezTo>
                  <a:pt x="150374" y="92076"/>
                  <a:pt x="172429" y="76734"/>
                  <a:pt x="183732" y="88980"/>
                </a:cubicBezTo>
                <a:cubicBezTo>
                  <a:pt x="187040" y="92564"/>
                  <a:pt x="186925" y="98498"/>
                  <a:pt x="186470" y="103354"/>
                </a:cubicBezTo>
                <a:cubicBezTo>
                  <a:pt x="185439" y="114348"/>
                  <a:pt x="182585" y="126309"/>
                  <a:pt x="175176" y="134497"/>
                </a:cubicBezTo>
                <a:cubicBezTo>
                  <a:pt x="172049" y="137953"/>
                  <a:pt x="166192" y="137274"/>
                  <a:pt x="162171" y="139631"/>
                </a:cubicBezTo>
                <a:cubicBezTo>
                  <a:pt x="157020" y="142651"/>
                  <a:pt x="151055" y="146286"/>
                  <a:pt x="149167" y="151951"/>
                </a:cubicBezTo>
                <a:cubicBezTo>
                  <a:pt x="148141" y="155029"/>
                  <a:pt x="149560" y="158568"/>
                  <a:pt x="150878" y="161533"/>
                </a:cubicBezTo>
                <a:cubicBezTo>
                  <a:pt x="155149" y="171144"/>
                  <a:pt x="165636" y="176701"/>
                  <a:pt x="171412" y="185490"/>
                </a:cubicBezTo>
                <a:cubicBezTo>
                  <a:pt x="176817" y="193714"/>
                  <a:pt x="178881" y="206569"/>
                  <a:pt x="188181" y="209788"/>
                </a:cubicBezTo>
                <a:cubicBezTo>
                  <a:pt x="204502" y="215438"/>
                  <a:pt x="222760" y="211110"/>
                  <a:pt x="239858" y="213553"/>
                </a:cubicBezTo>
                <a:cubicBezTo>
                  <a:pt x="256420" y="215920"/>
                  <a:pt x="272784" y="220038"/>
                  <a:pt x="289482" y="221082"/>
                </a:cubicBezTo>
                <a:cubicBezTo>
                  <a:pt x="299515" y="221710"/>
                  <a:pt x="309606" y="219105"/>
                  <a:pt x="319256" y="216291"/>
                </a:cubicBezTo>
                <a:cubicBezTo>
                  <a:pt x="330587" y="212987"/>
                  <a:pt x="342631" y="210517"/>
                  <a:pt x="352452" y="203970"/>
                </a:cubicBezTo>
                <a:cubicBezTo>
                  <a:pt x="359614" y="199196"/>
                  <a:pt x="366454" y="191330"/>
                  <a:pt x="367168" y="182752"/>
                </a:cubicBezTo>
                <a:cubicBezTo>
                  <a:pt x="367509" y="178651"/>
                  <a:pt x="362363" y="174616"/>
                  <a:pt x="358270" y="174196"/>
                </a:cubicBezTo>
                <a:cubicBezTo>
                  <a:pt x="342252" y="172553"/>
                  <a:pt x="326319" y="178228"/>
                  <a:pt x="310358" y="180356"/>
                </a:cubicBezTo>
                <a:cubicBezTo>
                  <a:pt x="290305" y="183029"/>
                  <a:pt x="268673" y="183833"/>
                  <a:pt x="249783" y="176592"/>
                </a:cubicBezTo>
                <a:cubicBezTo>
                  <a:pt x="241027" y="173235"/>
                  <a:pt x="234495" y="165709"/>
                  <a:pt x="227195" y="159822"/>
                </a:cubicBezTo>
                <a:cubicBezTo>
                  <a:pt x="217664" y="152135"/>
                  <a:pt x="208852" y="141411"/>
                  <a:pt x="206662" y="129364"/>
                </a:cubicBezTo>
                <a:cubicBezTo>
                  <a:pt x="205261" y="121658"/>
                  <a:pt x="210140" y="114090"/>
                  <a:pt x="211795" y="106434"/>
                </a:cubicBezTo>
                <a:cubicBezTo>
                  <a:pt x="214375" y="94503"/>
                  <a:pt x="216320" y="81010"/>
                  <a:pt x="211453" y="69815"/>
                </a:cubicBezTo>
                <a:cubicBezTo>
                  <a:pt x="205239" y="55522"/>
                  <a:pt x="180417" y="63816"/>
                  <a:pt x="164909" y="65366"/>
                </a:cubicBezTo>
                <a:cubicBezTo>
                  <a:pt x="160287" y="65828"/>
                  <a:pt x="157868" y="57185"/>
                  <a:pt x="159091" y="52704"/>
                </a:cubicBezTo>
                <a:cubicBezTo>
                  <a:pt x="160838" y="46301"/>
                  <a:pt x="170079" y="44620"/>
                  <a:pt x="176545" y="43121"/>
                </a:cubicBezTo>
                <a:cubicBezTo>
                  <a:pt x="195441" y="38739"/>
                  <a:pt x="220290" y="40056"/>
                  <a:pt x="233698" y="54073"/>
                </a:cubicBezTo>
                <a:cubicBezTo>
                  <a:pt x="249906" y="71017"/>
                  <a:pt x="232603" y="105545"/>
                  <a:pt x="248414" y="122861"/>
                </a:cubicBezTo>
                <a:cubicBezTo>
                  <a:pt x="260748" y="136369"/>
                  <a:pt x="282489" y="138818"/>
                  <a:pt x="300775" y="139288"/>
                </a:cubicBezTo>
                <a:cubicBezTo>
                  <a:pt x="312412" y="139587"/>
                  <a:pt x="325271" y="143468"/>
                  <a:pt x="335683" y="138262"/>
                </a:cubicBezTo>
                <a:cubicBezTo>
                  <a:pt x="336912" y="137648"/>
                  <a:pt x="336460" y="135458"/>
                  <a:pt x="336025" y="134155"/>
                </a:cubicBezTo>
                <a:cubicBezTo>
                  <a:pt x="333917" y="127834"/>
                  <a:pt x="325933" y="125367"/>
                  <a:pt x="320282" y="121835"/>
                </a:cubicBezTo>
                <a:cubicBezTo>
                  <a:pt x="307375" y="113769"/>
                  <a:pt x="289540" y="118098"/>
                  <a:pt x="275792" y="111568"/>
                </a:cubicBezTo>
                <a:cubicBezTo>
                  <a:pt x="249824" y="99234"/>
                  <a:pt x="241305" y="49939"/>
                  <a:pt x="258681" y="27036"/>
                </a:cubicBezTo>
                <a:cubicBezTo>
                  <a:pt x="264674" y="19136"/>
                  <a:pt x="276186" y="14475"/>
                  <a:pt x="286059" y="15401"/>
                </a:cubicBezTo>
                <a:cubicBezTo>
                  <a:pt x="300196" y="16727"/>
                  <a:pt x="307270" y="35499"/>
                  <a:pt x="312753" y="48597"/>
                </a:cubicBezTo>
                <a:cubicBezTo>
                  <a:pt x="315274" y="54618"/>
                  <a:pt x="315290" y="63148"/>
                  <a:pt x="311042" y="68104"/>
                </a:cubicBezTo>
                <a:cubicBezTo>
                  <a:pt x="307515" y="72219"/>
                  <a:pt x="300436" y="73572"/>
                  <a:pt x="298722" y="78713"/>
                </a:cubicBezTo>
                <a:cubicBezTo>
                  <a:pt x="297225" y="83203"/>
                  <a:pt x="299456" y="88767"/>
                  <a:pt x="302486" y="92403"/>
                </a:cubicBezTo>
                <a:cubicBezTo>
                  <a:pt x="308907" y="100108"/>
                  <a:pt x="320909" y="103292"/>
                  <a:pt x="330892" y="102327"/>
                </a:cubicBezTo>
                <a:cubicBezTo>
                  <a:pt x="341255" y="101325"/>
                  <a:pt x="352217" y="96467"/>
                  <a:pt x="362035" y="99932"/>
                </a:cubicBezTo>
                <a:cubicBezTo>
                  <a:pt x="367332" y="101801"/>
                  <a:pt x="368161" y="109432"/>
                  <a:pt x="370248" y="114648"/>
                </a:cubicBezTo>
                <a:cubicBezTo>
                  <a:pt x="372178" y="119472"/>
                  <a:pt x="380454" y="117043"/>
                  <a:pt x="385649" y="117043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standing in front of a computer&#10;&#10;Description automatically generated" id="201" name="Google Shape;2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12" y="2580944"/>
            <a:ext cx="1144478" cy="132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47735" y="2538853"/>
            <a:ext cx="1406250" cy="14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4"/>
          <p:cNvPicPr preferRelativeResize="0"/>
          <p:nvPr/>
        </p:nvPicPr>
        <p:blipFill rotWithShape="1">
          <a:blip r:embed="rId5">
            <a:alphaModFix/>
          </a:blip>
          <a:srcRect b="13907" l="18586" r="53279" t="12697"/>
          <a:stretch/>
        </p:blipFill>
        <p:spPr>
          <a:xfrm>
            <a:off x="2168665" y="2390411"/>
            <a:ext cx="612095" cy="159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"/>
          <p:cNvPicPr preferRelativeResize="0"/>
          <p:nvPr/>
        </p:nvPicPr>
        <p:blipFill rotWithShape="1">
          <a:blip r:embed="rId5">
            <a:alphaModFix/>
          </a:blip>
          <a:srcRect b="13907" l="51614" r="20247" t="12697"/>
          <a:stretch/>
        </p:blipFill>
        <p:spPr>
          <a:xfrm>
            <a:off x="9033611" y="2390410"/>
            <a:ext cx="612095" cy="1596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5" name="Google Shape;205;p4"/>
          <p:cNvCxnSpPr/>
          <p:nvPr/>
        </p:nvCxnSpPr>
        <p:spPr>
          <a:xfrm>
            <a:off x="1513211" y="3228722"/>
            <a:ext cx="55835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cxnSp>
        <p:nvCxnSpPr>
          <p:cNvPr id="206" name="Google Shape;206;p4"/>
          <p:cNvCxnSpPr/>
          <p:nvPr/>
        </p:nvCxnSpPr>
        <p:spPr>
          <a:xfrm>
            <a:off x="9783270" y="3228722"/>
            <a:ext cx="493615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</p:cxnSp>
      <p:sp>
        <p:nvSpPr>
          <p:cNvPr id="207" name="Google Shape;207;p4"/>
          <p:cNvSpPr txBox="1"/>
          <p:nvPr/>
        </p:nvSpPr>
        <p:spPr>
          <a:xfrm>
            <a:off x="2371725" y="6211500"/>
            <a:ext cx="6819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helping keep a notebook can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actual do to help get work done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now and in the future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f389aafb54_1_55"/>
          <p:cNvSpPr txBox="1"/>
          <p:nvPr>
            <p:ph type="title"/>
          </p:nvPr>
        </p:nvSpPr>
        <p:spPr>
          <a:xfrm>
            <a:off x="415600" y="321133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in a </a:t>
            </a:r>
            <a:r>
              <a:rPr i="1" lang="en-US"/>
              <a:t>reproducibility crisis.</a:t>
            </a:r>
            <a:endParaRPr/>
          </a:p>
        </p:txBody>
      </p:sp>
      <p:pic>
        <p:nvPicPr>
          <p:cNvPr id="213" name="Google Shape;213;g2f389aafb54_1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033" y="1160650"/>
            <a:ext cx="3551024" cy="372306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f389aafb54_1_55"/>
          <p:cNvSpPr txBox="1"/>
          <p:nvPr/>
        </p:nvSpPr>
        <p:spPr>
          <a:xfrm>
            <a:off x="7954000" y="6468033"/>
            <a:ext cx="4238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/>
              <a:t>Baker, </a:t>
            </a:r>
            <a:r>
              <a:rPr b="1" i="1" lang="en-US" sz="1200"/>
              <a:t>Nature</a:t>
            </a:r>
            <a:r>
              <a:rPr b="1" lang="en-US" sz="1200"/>
              <a:t> (2016)</a:t>
            </a:r>
            <a:endParaRPr b="1" sz="1200"/>
          </a:p>
        </p:txBody>
      </p:sp>
      <p:pic>
        <p:nvPicPr>
          <p:cNvPr id="215" name="Google Shape;215;g2f389aafb54_1_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1700" y="1305533"/>
            <a:ext cx="2955701" cy="2908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2f389aafb54_1_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18133" y="1305533"/>
            <a:ext cx="2915128" cy="2908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2f389aafb54_1_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4367" y="4340232"/>
            <a:ext cx="3453833" cy="237796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f389aafb54_1_55"/>
          <p:cNvSpPr txBox="1"/>
          <p:nvPr/>
        </p:nvSpPr>
        <p:spPr>
          <a:xfrm>
            <a:off x="191533" y="4959633"/>
            <a:ext cx="61071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Analysis pipelines </a:t>
            </a:r>
            <a:r>
              <a:rPr i="1" lang="en-US" sz="1900"/>
              <a:t>can’t </a:t>
            </a:r>
            <a:r>
              <a:rPr lang="en-US" sz="1900"/>
              <a:t>solve all issues in the (biological) reproducibility crisis.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But specific results from analysis should be 100% </a:t>
            </a:r>
            <a:r>
              <a:rPr i="1" lang="en-US" sz="1900"/>
              <a:t>technically</a:t>
            </a:r>
            <a:r>
              <a:rPr lang="en-US" sz="1900"/>
              <a:t> reproducible! (with any bugs identifiable)</a:t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9"/>
          <p:cNvGrpSpPr/>
          <p:nvPr/>
        </p:nvGrpSpPr>
        <p:grpSpPr>
          <a:xfrm>
            <a:off x="0" y="-9427"/>
            <a:ext cx="12213191" cy="1351722"/>
            <a:chOff x="-109330" y="-9940"/>
            <a:chExt cx="12399264" cy="1372316"/>
          </a:xfrm>
        </p:grpSpPr>
        <p:pic>
          <p:nvPicPr>
            <p:cNvPr id="225" name="Google Shape;22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7" name="Google Shape;227;p9"/>
          <p:cNvGrpSpPr/>
          <p:nvPr/>
        </p:nvGrpSpPr>
        <p:grpSpPr>
          <a:xfrm>
            <a:off x="1" y="5525131"/>
            <a:ext cx="12213191" cy="1351722"/>
            <a:chOff x="-109330" y="-9940"/>
            <a:chExt cx="12399264" cy="1372316"/>
          </a:xfrm>
        </p:grpSpPr>
        <p:pic>
          <p:nvPicPr>
            <p:cNvPr id="228" name="Google Shape;228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09330" y="-9940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6090302" y="-9939"/>
              <a:ext cx="6199632" cy="1372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9"/>
          <p:cNvSpPr/>
          <p:nvPr/>
        </p:nvSpPr>
        <p:spPr>
          <a:xfrm>
            <a:off x="1876425" y="1351725"/>
            <a:ext cx="8181900" cy="6531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Four Reasons to Keep a Good Notebook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9"/>
          <p:cNvSpPr txBox="1"/>
          <p:nvPr>
            <p:ph idx="1" type="body"/>
          </p:nvPr>
        </p:nvSpPr>
        <p:spPr>
          <a:xfrm>
            <a:off x="609600" y="2180826"/>
            <a:ext cx="10972800" cy="31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416560" lvl="0" marL="457200" rtl="0" algn="l">
              <a:spcBef>
                <a:spcPts val="592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Reproducibility 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6560" lvl="0" marL="457200" rtl="0" algn="l">
              <a:spcBef>
                <a:spcPts val="592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Time Stamps: Patents 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6560" lvl="0" marL="457200" rtl="0" algn="l">
              <a:spcBef>
                <a:spcPts val="592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Defending claims of misconduct</a:t>
            </a:r>
            <a:endParaRPr/>
          </a:p>
          <a:p>
            <a:pPr indent="0" lvl="0" marL="0" rtl="0" algn="l">
              <a:spcBef>
                <a:spcPts val="592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16560" lvl="0" marL="457200" rtl="0" algn="l">
              <a:spcBef>
                <a:spcPts val="592"/>
              </a:spcBef>
              <a:spcAft>
                <a:spcPts val="0"/>
              </a:spcAft>
              <a:buSzPct val="100000"/>
              <a:buChar char="•"/>
            </a:pPr>
            <a:r>
              <a:rPr b="1" lang="en-US"/>
              <a:t>Efficiency: Saves Time and Effort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2014-03-20T19:04:54Z</dcterms:created>
  <dc:creator>Ben Voight</dc:creator>
</cp:coreProperties>
</file>